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4"/>
  </p:sldMasterIdLst>
  <p:notesMasterIdLst>
    <p:notesMasterId r:id="rId39"/>
  </p:notesMasterIdLst>
  <p:handoutMasterIdLst>
    <p:handoutMasterId r:id="rId40"/>
  </p:handoutMasterIdLst>
  <p:sldIdLst>
    <p:sldId id="256" r:id="rId5"/>
    <p:sldId id="534" r:id="rId6"/>
    <p:sldId id="271" r:id="rId7"/>
    <p:sldId id="535" r:id="rId8"/>
    <p:sldId id="547" r:id="rId9"/>
    <p:sldId id="536" r:id="rId10"/>
    <p:sldId id="539" r:id="rId11"/>
    <p:sldId id="258" r:id="rId12"/>
    <p:sldId id="259" r:id="rId13"/>
    <p:sldId id="556" r:id="rId14"/>
    <p:sldId id="559" r:id="rId15"/>
    <p:sldId id="557" r:id="rId16"/>
    <p:sldId id="538" r:id="rId17"/>
    <p:sldId id="550" r:id="rId18"/>
    <p:sldId id="260" r:id="rId19"/>
    <p:sldId id="543" r:id="rId20"/>
    <p:sldId id="544" r:id="rId21"/>
    <p:sldId id="545" r:id="rId22"/>
    <p:sldId id="541" r:id="rId23"/>
    <p:sldId id="261" r:id="rId24"/>
    <p:sldId id="262" r:id="rId25"/>
    <p:sldId id="537" r:id="rId26"/>
    <p:sldId id="548" r:id="rId27"/>
    <p:sldId id="560" r:id="rId28"/>
    <p:sldId id="553" r:id="rId29"/>
    <p:sldId id="554" r:id="rId30"/>
    <p:sldId id="555" r:id="rId31"/>
    <p:sldId id="267" r:id="rId32"/>
    <p:sldId id="552" r:id="rId33"/>
    <p:sldId id="561" r:id="rId34"/>
    <p:sldId id="551" r:id="rId35"/>
    <p:sldId id="549" r:id="rId36"/>
    <p:sldId id="558" r:id="rId37"/>
    <p:sldId id="542" r:id="rId38"/>
  </p:sldIdLst>
  <p:sldSz cx="12192000" cy="6858000"/>
  <p:notesSz cx="6858000" cy="9144000"/>
  <p:defaultTextStyle>
    <a:defPPr rtl="0"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10F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28" autoAdjust="0"/>
    <p:restoredTop sz="94660"/>
  </p:normalViewPr>
  <p:slideViewPr>
    <p:cSldViewPr snapToGrid="0">
      <p:cViewPr varScale="1">
        <p:scale>
          <a:sx n="78" d="100"/>
          <a:sy n="78" d="100"/>
        </p:scale>
        <p:origin x="739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021"/>
    </p:cViewPr>
  </p:sorterViewPr>
  <p:notesViewPr>
    <p:cSldViewPr snapToGrid="0">
      <p:cViewPr varScale="1">
        <p:scale>
          <a:sx n="89" d="100"/>
          <a:sy n="89" d="100"/>
        </p:scale>
        <p:origin x="378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52E1408-CF43-401A-8ECF-D4C841D7DFEF}" type="datetime1">
              <a:rPr lang="es-ES" smtClean="0"/>
              <a:t>04/08/2025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F2C8D43-8168-48C8-91A7-63EACBACA74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3109985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jpeg>
</file>

<file path=ppt/media/image17.jpg>
</file>

<file path=ppt/media/image18.jpe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png>
</file>

<file path=ppt/media/image30.png>
</file>

<file path=ppt/media/image31.jpg>
</file>

<file path=ppt/media/image32.jpg>
</file>

<file path=ppt/media/image33.jpg>
</file>

<file path=ppt/media/image34.jpg>
</file>

<file path=ppt/media/image35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17791AE-9332-4D69-A47B-3B457B8FC289}" type="datetime1">
              <a:rPr lang="es-ES" noProof="0" smtClean="0"/>
              <a:t>04/08/2025</a:t>
            </a:fld>
            <a:endParaRPr lang="es-ES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5603C52C-5E29-41AF-BAA3-8217E886DA08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96196172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dirty="0" err="1"/>
              <a:t>Add</a:t>
            </a:r>
            <a:r>
              <a:rPr lang="es-ES" dirty="0"/>
              <a:t> DRD1 logo</a:t>
            </a:r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603C52C-5E29-41AF-BAA3-8217E886DA08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787365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272AEF-C5AE-395F-0B25-958B911991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>
            <a:extLst>
              <a:ext uri="{FF2B5EF4-FFF2-40B4-BE49-F238E27FC236}">
                <a16:creationId xmlns:a16="http://schemas.microsoft.com/office/drawing/2014/main" id="{F838184F-614C-F32A-FDDC-550C9A69FE9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>
            <a:extLst>
              <a:ext uri="{FF2B5EF4-FFF2-40B4-BE49-F238E27FC236}">
                <a16:creationId xmlns:a16="http://schemas.microsoft.com/office/drawing/2014/main" id="{35DD9D29-187E-8C3B-BCD7-51187B6E9D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>
            <a:extLst>
              <a:ext uri="{FF2B5EF4-FFF2-40B4-BE49-F238E27FC236}">
                <a16:creationId xmlns:a16="http://schemas.microsoft.com/office/drawing/2014/main" id="{2149255C-D6CF-D712-1A9D-08749FADD39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603C52C-5E29-41AF-BAA3-8217E886DA08}" type="slidenum">
              <a:rPr lang="es-ES" smtClean="0"/>
              <a:t>16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630643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E8033F-3AA7-598A-A5E7-D4ED61A246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>
            <a:extLst>
              <a:ext uri="{FF2B5EF4-FFF2-40B4-BE49-F238E27FC236}">
                <a16:creationId xmlns:a16="http://schemas.microsoft.com/office/drawing/2014/main" id="{94AD8D92-09E7-4ECC-C43E-B94B499E76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>
            <a:extLst>
              <a:ext uri="{FF2B5EF4-FFF2-40B4-BE49-F238E27FC236}">
                <a16:creationId xmlns:a16="http://schemas.microsoft.com/office/drawing/2014/main" id="{DD995BD2-CB1C-9E6D-4E83-5FBAEC2497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>
            <a:extLst>
              <a:ext uri="{FF2B5EF4-FFF2-40B4-BE49-F238E27FC236}">
                <a16:creationId xmlns:a16="http://schemas.microsoft.com/office/drawing/2014/main" id="{39DD34CA-BBA5-B5DE-9643-81F35C52090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603C52C-5E29-41AF-BAA3-8217E886DA08}" type="slidenum">
              <a:rPr lang="es-ES" smtClean="0"/>
              <a:t>17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790000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do not put NO, it formed in the chamber</a:t>
            </a:r>
            <a:endParaRPr lang="es-A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603C52C-5E29-41AF-BAA3-8217E886DA08}" type="slidenum">
              <a:rPr lang="es-ES" noProof="0" smtClean="0"/>
              <a:t>18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3394891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36F878-92F9-7FE9-79C0-F96D3F08B3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>
            <a:extLst>
              <a:ext uri="{FF2B5EF4-FFF2-40B4-BE49-F238E27FC236}">
                <a16:creationId xmlns:a16="http://schemas.microsoft.com/office/drawing/2014/main" id="{D0D3FD17-5A21-5C51-7F41-46E718E98BB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>
            <a:extLst>
              <a:ext uri="{FF2B5EF4-FFF2-40B4-BE49-F238E27FC236}">
                <a16:creationId xmlns:a16="http://schemas.microsoft.com/office/drawing/2014/main" id="{20A538A1-B612-F3C4-0914-9109E9088A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>
            <a:extLst>
              <a:ext uri="{FF2B5EF4-FFF2-40B4-BE49-F238E27FC236}">
                <a16:creationId xmlns:a16="http://schemas.microsoft.com/office/drawing/2014/main" id="{FA512243-44C9-FC74-4A9D-843CA373BDD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603C52C-5E29-41AF-BAA3-8217E886DA08}" type="slidenum">
              <a:rPr lang="es-ES" smtClean="0"/>
              <a:t>19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12766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B0B4A5-F858-0A17-10FD-F6F882F464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>
            <a:extLst>
              <a:ext uri="{FF2B5EF4-FFF2-40B4-BE49-F238E27FC236}">
                <a16:creationId xmlns:a16="http://schemas.microsoft.com/office/drawing/2014/main" id="{E67EE8AA-FEA9-5052-89AA-92E69BADBEA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>
            <a:extLst>
              <a:ext uri="{FF2B5EF4-FFF2-40B4-BE49-F238E27FC236}">
                <a16:creationId xmlns:a16="http://schemas.microsoft.com/office/drawing/2014/main" id="{D2E388DE-C5FF-7151-3B55-42EBB100AE1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>
            <a:extLst>
              <a:ext uri="{FF2B5EF4-FFF2-40B4-BE49-F238E27FC236}">
                <a16:creationId xmlns:a16="http://schemas.microsoft.com/office/drawing/2014/main" id="{2ECFDA40-0250-8A27-EC77-09FB1BEBBFB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603C52C-5E29-41AF-BAA3-8217E886DA08}" type="slidenum">
              <a:rPr lang="es-ES" smtClean="0"/>
              <a:t>20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0401425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41665B-7410-0FE4-B58D-B33472689A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>
            <a:extLst>
              <a:ext uri="{FF2B5EF4-FFF2-40B4-BE49-F238E27FC236}">
                <a16:creationId xmlns:a16="http://schemas.microsoft.com/office/drawing/2014/main" id="{00A6630D-AEC9-DDBE-8159-F7E6A233A41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>
            <a:extLst>
              <a:ext uri="{FF2B5EF4-FFF2-40B4-BE49-F238E27FC236}">
                <a16:creationId xmlns:a16="http://schemas.microsoft.com/office/drawing/2014/main" id="{FF95B6F1-11EA-9B83-7302-463A4B02EA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>
            <a:extLst>
              <a:ext uri="{FF2B5EF4-FFF2-40B4-BE49-F238E27FC236}">
                <a16:creationId xmlns:a16="http://schemas.microsoft.com/office/drawing/2014/main" id="{14DC070C-AE0F-555C-075C-0658125FE2D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603C52C-5E29-41AF-BAA3-8217E886DA08}" type="slidenum">
              <a:rPr lang="es-ES" smtClean="0"/>
              <a:t>21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3450107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603C52C-5E29-41AF-BAA3-8217E886DA08}" type="slidenum">
              <a:rPr lang="es-ES" noProof="0" smtClean="0"/>
              <a:t>22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71229340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603C52C-5E29-41AF-BAA3-8217E886DA08}" type="slidenum">
              <a:rPr lang="es-ES" noProof="0" smtClean="0"/>
              <a:t>25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49379911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are comparing INTEGRATION of the spectrums</a:t>
            </a:r>
            <a:endParaRPr lang="es-A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603C52C-5E29-41AF-BAA3-8217E886DA08}" type="slidenum">
              <a:rPr lang="es-ES" noProof="0" smtClean="0"/>
              <a:t>26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20006455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Comparison of spectrums, not the addition of N2</a:t>
            </a:r>
            <a:endParaRPr lang="es-A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603C52C-5E29-41AF-BAA3-8217E886DA08}" type="slidenum">
              <a:rPr lang="es-ES" noProof="0" smtClean="0"/>
              <a:t>27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4150827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Explain what you want the quencher to transfer energy to the visible range</a:t>
            </a:r>
            <a:endParaRPr lang="es-A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603C52C-5E29-41AF-BAA3-8217E886DA08}" type="slidenum">
              <a:rPr lang="es-ES" noProof="0" smtClean="0"/>
              <a:t>2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73524867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DAB20C-F09F-F531-27A2-A8F461233F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>
            <a:extLst>
              <a:ext uri="{FF2B5EF4-FFF2-40B4-BE49-F238E27FC236}">
                <a16:creationId xmlns:a16="http://schemas.microsoft.com/office/drawing/2014/main" id="{78F54675-C2C2-9E5C-2B32-407C5ED5A35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>
            <a:extLst>
              <a:ext uri="{FF2B5EF4-FFF2-40B4-BE49-F238E27FC236}">
                <a16:creationId xmlns:a16="http://schemas.microsoft.com/office/drawing/2014/main" id="{C0BB3B42-F689-E8C9-C3B4-7C2BF99215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>
            <a:extLst>
              <a:ext uri="{FF2B5EF4-FFF2-40B4-BE49-F238E27FC236}">
                <a16:creationId xmlns:a16="http://schemas.microsoft.com/office/drawing/2014/main" id="{36519DF6-4F70-2599-7C0E-AB586AB5A98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603C52C-5E29-41AF-BAA3-8217E886DA08}" type="slidenum">
              <a:rPr lang="es-ES" smtClean="0"/>
              <a:t>28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2565906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2C5FDC-ADDA-C396-4D05-B92364366E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>
            <a:extLst>
              <a:ext uri="{FF2B5EF4-FFF2-40B4-BE49-F238E27FC236}">
                <a16:creationId xmlns:a16="http://schemas.microsoft.com/office/drawing/2014/main" id="{578C60A2-07E3-CCCD-FA9F-4E353F81C7F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>
            <a:extLst>
              <a:ext uri="{FF2B5EF4-FFF2-40B4-BE49-F238E27FC236}">
                <a16:creationId xmlns:a16="http://schemas.microsoft.com/office/drawing/2014/main" id="{0E0EA990-0327-D4A3-093D-658E4D0BA0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>
            <a:extLst>
              <a:ext uri="{FF2B5EF4-FFF2-40B4-BE49-F238E27FC236}">
                <a16:creationId xmlns:a16="http://schemas.microsoft.com/office/drawing/2014/main" id="{EC83AEFE-9D15-7669-06B0-716956432DA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603C52C-5E29-41AF-BAA3-8217E886DA08}" type="slidenum">
              <a:rPr lang="es-ES" smtClean="0"/>
              <a:t>29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9844331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A04170-938C-1824-F5A2-1CC6FB9412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55936DD8-1D4E-B84C-9E7A-564FEC75847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>
            <a:extLst>
              <a:ext uri="{FF2B5EF4-FFF2-40B4-BE49-F238E27FC236}">
                <a16:creationId xmlns:a16="http://schemas.microsoft.com/office/drawing/2014/main" id="{565838D8-CCE7-ABC5-D278-71D93ADEB4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dirty="0" err="1"/>
              <a:t>Add</a:t>
            </a:r>
            <a:r>
              <a:rPr lang="es-ES" dirty="0"/>
              <a:t> DRD1 logo</a:t>
            </a:r>
          </a:p>
        </p:txBody>
      </p:sp>
      <p:sp>
        <p:nvSpPr>
          <p:cNvPr id="4" name="Marcador de posición de número de diapositiva 3">
            <a:extLst>
              <a:ext uri="{FF2B5EF4-FFF2-40B4-BE49-F238E27FC236}">
                <a16:creationId xmlns:a16="http://schemas.microsoft.com/office/drawing/2014/main" id="{7449B973-FF51-8B6A-7F3B-65DBF2F251A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603C52C-5E29-41AF-BAA3-8217E886DA08}" type="slidenum">
              <a:rPr lang="es-ES" smtClean="0"/>
              <a:t>30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3791957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0B8078-CA3A-4923-D385-887D586F0E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>
            <a:extLst>
              <a:ext uri="{FF2B5EF4-FFF2-40B4-BE49-F238E27FC236}">
                <a16:creationId xmlns:a16="http://schemas.microsoft.com/office/drawing/2014/main" id="{91E7A847-C89C-E14E-7CA7-5F95C02FF6C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>
            <a:extLst>
              <a:ext uri="{FF2B5EF4-FFF2-40B4-BE49-F238E27FC236}">
                <a16:creationId xmlns:a16="http://schemas.microsoft.com/office/drawing/2014/main" id="{EEE8F96F-A79F-9D14-0DF7-2D6EEA9265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dirty="0" err="1"/>
              <a:t>Legend</a:t>
            </a:r>
            <a:r>
              <a:rPr lang="es-ES" dirty="0"/>
              <a:t> in bottom </a:t>
            </a:r>
            <a:r>
              <a:rPr lang="es-ES" dirty="0" err="1"/>
              <a:t>right</a:t>
            </a:r>
            <a:r>
              <a:rPr lang="es-ES" dirty="0"/>
              <a:t> </a:t>
            </a:r>
            <a:r>
              <a:rPr lang="es-ES" dirty="0" err="1"/>
              <a:t>plot</a:t>
            </a:r>
            <a:endParaRPr lang="es-ES" dirty="0"/>
          </a:p>
        </p:txBody>
      </p:sp>
      <p:sp>
        <p:nvSpPr>
          <p:cNvPr id="4" name="Marcador de posición de número de diapositiva 3">
            <a:extLst>
              <a:ext uri="{FF2B5EF4-FFF2-40B4-BE49-F238E27FC236}">
                <a16:creationId xmlns:a16="http://schemas.microsoft.com/office/drawing/2014/main" id="{E3C64459-3699-A120-B0B6-A08067D9B6D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603C52C-5E29-41AF-BAA3-8217E886DA08}" type="slidenum">
              <a:rPr lang="es-ES" smtClean="0"/>
              <a:t>34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322460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want an alternative to CF4. Lukas reference!!! Make explicit primary and secondary scintillation</a:t>
            </a:r>
            <a:endParaRPr lang="es-A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603C52C-5E29-41AF-BAA3-8217E886DA08}" type="slidenum">
              <a:rPr lang="es-ES" noProof="0" smtClean="0"/>
              <a:t>3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7012931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Reference!</a:t>
            </a:r>
            <a:endParaRPr lang="es-A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603C52C-5E29-41AF-BAA3-8217E886DA08}" type="slidenum">
              <a:rPr lang="es-ES" noProof="0" smtClean="0"/>
              <a:t>4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4633684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possible solution, what will I add to this knowledge? Scintillation properties have to be studied by spectroscopy, and by that we can study the effectiveness of the quenching. Why? Optical readout.</a:t>
            </a:r>
            <a:endParaRPr lang="es-A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603C52C-5E29-41AF-BAA3-8217E886DA08}" type="slidenum">
              <a:rPr lang="es-ES" noProof="0" smtClean="0"/>
              <a:t>6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7622980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9325BD-D64F-2D4E-27B0-3DB0258606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>
            <a:extLst>
              <a:ext uri="{FF2B5EF4-FFF2-40B4-BE49-F238E27FC236}">
                <a16:creationId xmlns:a16="http://schemas.microsoft.com/office/drawing/2014/main" id="{8BF0FABA-E403-59F1-6203-CC0844980E3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>
            <a:extLst>
              <a:ext uri="{FF2B5EF4-FFF2-40B4-BE49-F238E27FC236}">
                <a16:creationId xmlns:a16="http://schemas.microsoft.com/office/drawing/2014/main" id="{17E5A428-C932-4132-19A2-C1BE5FD53D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posición de número de diapositiva 3">
            <a:extLst>
              <a:ext uri="{FF2B5EF4-FFF2-40B4-BE49-F238E27FC236}">
                <a16:creationId xmlns:a16="http://schemas.microsoft.com/office/drawing/2014/main" id="{ADF4427D-470C-8D4E-8F6F-AAC0102F552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603C52C-5E29-41AF-BAA3-8217E886DA08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325797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FB92BA-EF02-108B-14FD-F1BE1C9FC9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>
            <a:extLst>
              <a:ext uri="{FF2B5EF4-FFF2-40B4-BE49-F238E27FC236}">
                <a16:creationId xmlns:a16="http://schemas.microsoft.com/office/drawing/2014/main" id="{05D60937-BEF1-365D-8245-A6F1F3533D5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>
            <a:extLst>
              <a:ext uri="{FF2B5EF4-FFF2-40B4-BE49-F238E27FC236}">
                <a16:creationId xmlns:a16="http://schemas.microsoft.com/office/drawing/2014/main" id="{6E0FA949-14E6-B7F8-B63F-49AF7D0EE8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>
            <a:extLst>
              <a:ext uri="{FF2B5EF4-FFF2-40B4-BE49-F238E27FC236}">
                <a16:creationId xmlns:a16="http://schemas.microsoft.com/office/drawing/2014/main" id="{3E6E8427-619B-2FD4-DD77-D0869C0DAFE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603C52C-5E29-41AF-BAA3-8217E886DA08}" type="slidenum">
              <a:rPr lang="es-ES" smtClean="0"/>
              <a:t>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520181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might expect recombination if the are space charge, but we don’t expect it in primary scintillation</a:t>
            </a:r>
            <a:endParaRPr lang="es-A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603C52C-5E29-41AF-BAA3-8217E886DA08}" type="slidenum">
              <a:rPr lang="es-ES" noProof="0" smtClean="0"/>
              <a:t>13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1787873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1EBCB3-99FD-C75A-443C-F784C5A259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>
            <a:extLst>
              <a:ext uri="{FF2B5EF4-FFF2-40B4-BE49-F238E27FC236}">
                <a16:creationId xmlns:a16="http://schemas.microsoft.com/office/drawing/2014/main" id="{8D6AA6D6-F69D-E6BA-5E6F-E2813455136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>
            <a:extLst>
              <a:ext uri="{FF2B5EF4-FFF2-40B4-BE49-F238E27FC236}">
                <a16:creationId xmlns:a16="http://schemas.microsoft.com/office/drawing/2014/main" id="{B1B7ECDB-460E-98DB-89C0-22E3AFF70C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>
            <a:extLst>
              <a:ext uri="{FF2B5EF4-FFF2-40B4-BE49-F238E27FC236}">
                <a16:creationId xmlns:a16="http://schemas.microsoft.com/office/drawing/2014/main" id="{B23DEB8F-AC89-0231-C735-98B913AA689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603C52C-5E29-41AF-BAA3-8217E886DA08}" type="slidenum">
              <a:rPr lang="es-ES" smtClean="0"/>
              <a:t>15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20929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rtlCol="0" anchor="b">
            <a:normAutofit/>
          </a:bodyPr>
          <a:lstStyle>
            <a:lvl1pPr algn="l">
              <a:defRPr sz="6000"/>
            </a:lvl1pPr>
          </a:lstStyle>
          <a:p>
            <a:pPr rtl="0"/>
            <a:r>
              <a:rPr lang="es-MX" noProof="0"/>
              <a:t>Haz clic para modificar el estilo de título del patrón</a:t>
            </a:r>
            <a:endParaRPr lang="es-ES" noProof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 rtlCol="0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MX" noProof="0"/>
              <a:t>Haz clic para editar el estilo de subtítulo del patrón</a:t>
            </a:r>
            <a:endParaRPr lang="es-ES" noProof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 rtlCol="0"/>
          <a:lstStyle/>
          <a:p>
            <a:pPr rtl="0"/>
            <a:r>
              <a:rPr lang="es-AR" noProof="0"/>
              <a:t>05 - 08 - 2025</a:t>
            </a:r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 rtlCol="0"/>
          <a:lstStyle/>
          <a:p>
            <a:pPr rtl="0"/>
            <a:r>
              <a:rPr lang="es-ES" noProof="0"/>
              <a:t>Barco, G.</a:t>
            </a:r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rtlCol="0" anchor="b"/>
          <a:lstStyle>
            <a:lvl1pPr algn="l">
              <a:defRPr sz="3200"/>
            </a:lvl1pPr>
          </a:lstStyle>
          <a:p>
            <a:pPr rtl="0"/>
            <a:r>
              <a:rPr lang="es-MX" noProof="0"/>
              <a:t>Haz clic para modificar el estilo de título del patrón</a:t>
            </a:r>
            <a:endParaRPr lang="es-ES" noProof="0"/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 rtlCol="0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AR" noProof="0"/>
              <a:t>05 - 08 - 2025</a:t>
            </a:r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Barco, G.</a:t>
            </a:r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ítulo y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rtlCol="0" anchor="ctr"/>
          <a:lstStyle>
            <a:lvl1pPr algn="l">
              <a:defRPr sz="3200"/>
            </a:lvl1pPr>
          </a:lstStyle>
          <a:p>
            <a:pPr rtl="0"/>
            <a:r>
              <a:rPr lang="es-MX" noProof="0"/>
              <a:t>Haz clic para modificar el estilo de título del patrón</a:t>
            </a:r>
            <a:endParaRPr lang="es-ES" noProof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rtlCol="0"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 rtlCol="0"/>
          <a:lstStyle>
            <a:lvl1pPr algn="r">
              <a:defRPr/>
            </a:lvl1pPr>
          </a:lstStyle>
          <a:p>
            <a:pPr rtl="0"/>
            <a:r>
              <a:rPr lang="es-AR" noProof="0"/>
              <a:t>05 - 08 - 2025</a:t>
            </a:r>
            <a:endParaRPr lang="es-ES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 rtlCol="0"/>
          <a:lstStyle/>
          <a:p>
            <a:pPr rtl="0"/>
            <a:r>
              <a:rPr lang="es-ES" noProof="0"/>
              <a:t>Barco, G.</a:t>
            </a: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024467" y="753533"/>
            <a:ext cx="10151533" cy="2604495"/>
          </a:xfrm>
        </p:spPr>
        <p:txBody>
          <a:bodyPr rtlCol="0" anchor="ctr"/>
          <a:lstStyle>
            <a:lvl1pPr algn="l">
              <a:defRPr sz="3200"/>
            </a:lvl1pPr>
          </a:lstStyle>
          <a:p>
            <a:pPr rtl="0"/>
            <a:r>
              <a:rPr lang="es-ES" noProof="0"/>
              <a:t>Haga clic para modificar el estilo del título del patrón</a:t>
            </a:r>
          </a:p>
        </p:txBody>
      </p:sp>
      <p:sp>
        <p:nvSpPr>
          <p:cNvPr id="12" name="Marcador de texto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rtlCol="0"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 rtlCol="0"/>
          <a:lstStyle>
            <a:lvl1pPr algn="r">
              <a:defRPr/>
            </a:lvl1pPr>
          </a:lstStyle>
          <a:p>
            <a:pPr rtl="0"/>
            <a:r>
              <a:rPr lang="es-AR" noProof="0"/>
              <a:t>05 - 08 - 2025</a:t>
            </a:r>
            <a:endParaRPr lang="es-ES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 rtlCol="0"/>
          <a:lstStyle/>
          <a:p>
            <a:pPr rtl="0"/>
            <a:r>
              <a:rPr lang="es-ES" noProof="0"/>
              <a:t>Barco, G.</a:t>
            </a: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9" name="Cuadro de texto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es-ES" sz="8000" noProof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Cuadro de texto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s-ES" sz="8000" noProof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rtlCol="0" anchor="b"/>
          <a:lstStyle>
            <a:lvl1pPr algn="l">
              <a:defRPr sz="3200"/>
            </a:lvl1pPr>
          </a:lstStyle>
          <a:p>
            <a:pPr rtl="0"/>
            <a:r>
              <a:rPr lang="es-MX" noProof="0"/>
              <a:t>Haz clic para modificar el estilo de título del patrón</a:t>
            </a:r>
            <a:endParaRPr lang="es-ES" noProof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rtlCol="0"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 rtlCol="0"/>
          <a:lstStyle>
            <a:lvl1pPr algn="r">
              <a:defRPr/>
            </a:lvl1pPr>
          </a:lstStyle>
          <a:p>
            <a:pPr rtl="0"/>
            <a:r>
              <a:rPr lang="es-AR" noProof="0"/>
              <a:t>05 - 08 - 2025</a:t>
            </a:r>
            <a:endParaRPr lang="es-ES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 rtlCol="0"/>
          <a:lstStyle/>
          <a:p>
            <a:pPr rtl="0"/>
            <a:r>
              <a:rPr lang="es-ES" noProof="0"/>
              <a:t>Barco, G.</a:t>
            </a: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 rtlCol="0"/>
          <a:lstStyle/>
          <a:p>
            <a:pPr rtl="0"/>
            <a:r>
              <a:rPr lang="es-MX" noProof="0"/>
              <a:t>Haz clic para modificar el estilo de título del patrón</a:t>
            </a:r>
            <a:endParaRPr lang="es-ES" noProof="0"/>
          </a:p>
        </p:txBody>
      </p:sp>
      <p:sp>
        <p:nvSpPr>
          <p:cNvPr id="7" name="Marcador de texto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8" name="Marcador de posición de texto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9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10" name="Marcador de posición de texto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11" name="Marcador de texto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12" name="Marcador de posición de texto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AR" noProof="0"/>
              <a:t>05 - 08 - 2025</a:t>
            </a:r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Barco, G.</a:t>
            </a:r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ítulo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 rtlCol="0"/>
          <a:lstStyle/>
          <a:p>
            <a:pPr rtl="0"/>
            <a:r>
              <a:rPr lang="es-MX" noProof="0"/>
              <a:t>Haz clic para modificar el estilo de título del patrón</a:t>
            </a:r>
            <a:endParaRPr lang="es-ES" noProof="0"/>
          </a:p>
        </p:txBody>
      </p:sp>
      <p:sp>
        <p:nvSpPr>
          <p:cNvPr id="19" name="Marcador de texto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20" name="Marcador de posición de imagen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21" name="Marcador de posición de texto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22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23" name="Marcador de posición de imagen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24" name="Marcador de posición de texto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25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26" name="Marcador de posición de imagen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27" name="Marcador de posición de texto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AR" noProof="0"/>
              <a:t>05 - 08 - 2025</a:t>
            </a:r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Barco, G.</a:t>
            </a:r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MX" noProof="0"/>
              <a:t>Haz clic para modificar el estilo de título del patrón</a:t>
            </a:r>
            <a:endParaRPr lang="es-ES" noProof="0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 rtlCol="0"/>
          <a:lstStyle/>
          <a:p>
            <a:pPr lvl="0" rtl="0"/>
            <a:r>
              <a:rPr lang="es-MX" noProof="0"/>
              <a:t>Haga clic para modificar los estilos de texto del patrón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  <a:p>
            <a:pPr lvl="3" rtl="0"/>
            <a:r>
              <a:rPr lang="es-MX" noProof="0"/>
              <a:t>Cuarto nivel</a:t>
            </a:r>
          </a:p>
          <a:p>
            <a:pPr lvl="4" rtl="0"/>
            <a:r>
              <a:rPr lang="es-MX" noProof="0"/>
              <a:t>Quinto nivel</a:t>
            </a:r>
            <a:endParaRPr lang="es-ES" noProof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AR" noProof="0"/>
              <a:t>05 - 08 - 2025</a:t>
            </a:r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Barco, G.</a:t>
            </a:r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 rtlCol="0"/>
          <a:lstStyle>
            <a:lvl1pPr algn="l">
              <a:defRPr/>
            </a:lvl1pPr>
          </a:lstStyle>
          <a:p>
            <a:pPr rtl="0"/>
            <a:r>
              <a:rPr lang="es-MX" noProof="0"/>
              <a:t>Haz clic para modificar el estilo de título del patrón</a:t>
            </a:r>
            <a:endParaRPr lang="es-ES" noProof="0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 rtlCol="0"/>
          <a:lstStyle/>
          <a:p>
            <a:pPr lvl="0" rtl="0"/>
            <a:r>
              <a:rPr lang="es-MX" noProof="0"/>
              <a:t>Haga clic para modificar los estilos de texto del patrón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  <a:p>
            <a:pPr lvl="3" rtl="0"/>
            <a:r>
              <a:rPr lang="es-MX" noProof="0"/>
              <a:t>Cuarto nivel</a:t>
            </a:r>
          </a:p>
          <a:p>
            <a:pPr lvl="4" rtl="0"/>
            <a:r>
              <a:rPr lang="es-MX" noProof="0"/>
              <a:t>Quinto nivel</a:t>
            </a:r>
            <a:endParaRPr lang="es-ES" noProof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 rtlCol="0"/>
          <a:lstStyle>
            <a:lvl1pPr algn="r">
              <a:defRPr/>
            </a:lvl1pPr>
          </a:lstStyle>
          <a:p>
            <a:pPr rtl="0"/>
            <a:r>
              <a:rPr lang="es-AR" noProof="0"/>
              <a:t>05 - 08 - 2025</a:t>
            </a:r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 rtlCol="0"/>
          <a:lstStyle/>
          <a:p>
            <a:pPr rtl="0"/>
            <a:r>
              <a:rPr lang="es-ES" noProof="0"/>
              <a:t>Barco, G.</a:t>
            </a:r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05 - 08 - 2025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Barco, G.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F156D0-E933-7440-B2A0-34A4D0B6A2BF}" type="slidenum">
              <a:rPr lang="en-US" smtClean="0"/>
              <a:t>‹Nº›</a:t>
            </a:fld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678BD0FD-047A-1048-A58A-E1784858FA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506780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MX" noProof="0"/>
              <a:t>Haz clic para modificar el estilo de título del patrón</a:t>
            </a:r>
            <a:endParaRPr lang="es-ES" noProof="0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s-MX" noProof="0"/>
              <a:t>Haga clic para modificar los estilos de texto del patrón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  <a:p>
            <a:pPr lvl="3" rtl="0"/>
            <a:r>
              <a:rPr lang="es-MX" noProof="0"/>
              <a:t>Cuarto nivel</a:t>
            </a:r>
          </a:p>
          <a:p>
            <a:pPr lvl="4" rtl="0"/>
            <a:r>
              <a:rPr lang="es-MX" noProof="0"/>
              <a:t>Quinto nivel</a:t>
            </a:r>
            <a:endParaRPr lang="es-ES" noProof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AR" noProof="0"/>
              <a:t>05 - 08 - 2025</a:t>
            </a:r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Barco, G.</a:t>
            </a:r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rtlCol="0" anchor="b">
            <a:normAutofit/>
          </a:bodyPr>
          <a:lstStyle>
            <a:lvl1pPr algn="r">
              <a:defRPr sz="4000"/>
            </a:lvl1pPr>
          </a:lstStyle>
          <a:p>
            <a:pPr rtl="0"/>
            <a:r>
              <a:rPr lang="es-MX" noProof="0"/>
              <a:t>Haz clic para modificar el estilo de título del patrón</a:t>
            </a:r>
            <a:endParaRPr lang="es-ES" noProof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 rtlCol="0"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 rtlCol="0"/>
          <a:lstStyle>
            <a:lvl1pPr algn="r">
              <a:defRPr/>
            </a:lvl1pPr>
          </a:lstStyle>
          <a:p>
            <a:pPr rtl="0"/>
            <a:r>
              <a:rPr lang="es-AR" noProof="0"/>
              <a:t>05 - 08 - 2025</a:t>
            </a:r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 rtlCol="0"/>
          <a:lstStyle/>
          <a:p>
            <a:pPr rtl="0"/>
            <a:r>
              <a:rPr lang="es-ES" noProof="0"/>
              <a:t>Barco, G.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conteni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MX" noProof="0"/>
              <a:t>Haz clic para modificar el estilo de título del patrón</a:t>
            </a:r>
            <a:endParaRPr lang="es-ES" noProof="0"/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 rtlCol="0"/>
          <a:lstStyle/>
          <a:p>
            <a:pPr lvl="0" rtl="0"/>
            <a:r>
              <a:rPr lang="es-MX" noProof="0"/>
              <a:t>Haga clic para modificar los estilos de texto del patrón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  <a:p>
            <a:pPr lvl="3" rtl="0"/>
            <a:r>
              <a:rPr lang="es-MX" noProof="0"/>
              <a:t>Cuarto nivel</a:t>
            </a:r>
          </a:p>
          <a:p>
            <a:pPr lvl="4" rtl="0"/>
            <a:r>
              <a:rPr lang="es-MX" noProof="0"/>
              <a:t>Quinto nivel</a:t>
            </a:r>
            <a:endParaRPr lang="es-ES" noProof="0"/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 rtlCol="0"/>
          <a:lstStyle/>
          <a:p>
            <a:pPr lvl="0" rtl="0"/>
            <a:r>
              <a:rPr lang="es-MX" noProof="0"/>
              <a:t>Haga clic para modificar los estilos de texto del patrón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  <a:p>
            <a:pPr lvl="3" rtl="0"/>
            <a:r>
              <a:rPr lang="es-MX" noProof="0"/>
              <a:t>Cuarto nivel</a:t>
            </a:r>
          </a:p>
          <a:p>
            <a:pPr lvl="4" rtl="0"/>
            <a:r>
              <a:rPr lang="es-MX" noProof="0"/>
              <a:t>Quinto nivel</a:t>
            </a:r>
            <a:endParaRPr lang="es-ES" noProof="0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AR" noProof="0"/>
              <a:t>05 - 08 - 2025</a:t>
            </a:r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Barco, G.</a:t>
            </a:r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 rtlCol="0"/>
          <a:lstStyle/>
          <a:p>
            <a:pPr rtl="0"/>
            <a:r>
              <a:rPr lang="es-MX" noProof="0"/>
              <a:t>Haz clic para modificar el estilo de título del patrón</a:t>
            </a:r>
            <a:endParaRPr lang="es-ES" noProof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rtlCol="0"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 rtlCol="0"/>
          <a:lstStyle/>
          <a:p>
            <a:pPr lvl="0" rtl="0"/>
            <a:r>
              <a:rPr lang="es-MX" noProof="0"/>
              <a:t>Haga clic para modificar los estilos de texto del patrón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  <a:p>
            <a:pPr lvl="3" rtl="0"/>
            <a:r>
              <a:rPr lang="es-MX" noProof="0"/>
              <a:t>Cuarto nivel</a:t>
            </a:r>
          </a:p>
          <a:p>
            <a:pPr lvl="4" rtl="0"/>
            <a:r>
              <a:rPr lang="es-MX" noProof="0"/>
              <a:t>Quinto nivel</a:t>
            </a:r>
            <a:endParaRPr lang="es-ES" noProof="0"/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rtlCol="0"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 rtlCol="0"/>
          <a:lstStyle/>
          <a:p>
            <a:pPr lvl="0" rtl="0"/>
            <a:r>
              <a:rPr lang="es-MX" noProof="0"/>
              <a:t>Haga clic para modificar los estilos de texto del patrón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  <a:p>
            <a:pPr lvl="3" rtl="0"/>
            <a:r>
              <a:rPr lang="es-MX" noProof="0"/>
              <a:t>Cuarto nivel</a:t>
            </a:r>
          </a:p>
          <a:p>
            <a:pPr lvl="4" rtl="0"/>
            <a:r>
              <a:rPr lang="es-MX" noProof="0"/>
              <a:t>Quinto nivel</a:t>
            </a:r>
            <a:endParaRPr lang="es-ES" noProof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AR" noProof="0"/>
              <a:t>05 - 08 - 2025</a:t>
            </a:r>
            <a:endParaRPr lang="es-ES" noProof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Barco, G.</a:t>
            </a:r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MX" noProof="0"/>
              <a:t>Haz clic para modificar el estilo de título del patrón</a:t>
            </a:r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AR" noProof="0"/>
              <a:t>05 - 08 - 2025</a:t>
            </a:r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Barco, G.</a:t>
            </a:r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AR" noProof="0"/>
              <a:t>05 - 08 - 2025</a:t>
            </a:r>
            <a:endParaRPr lang="es-ES" noProof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Barco, G.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rtlCol="0" anchor="b"/>
          <a:lstStyle>
            <a:lvl1pPr algn="l">
              <a:defRPr sz="3200"/>
            </a:lvl1pPr>
          </a:lstStyle>
          <a:p>
            <a:pPr rtl="0"/>
            <a:r>
              <a:rPr lang="es-MX" noProof="0"/>
              <a:t>Haz clic para modificar el estilo de título del patrón</a:t>
            </a:r>
            <a:endParaRPr lang="es-ES" noProof="0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rtlCol="0" anchor="ctr"/>
          <a:lstStyle/>
          <a:p>
            <a:pPr lvl="0" rtl="0"/>
            <a:r>
              <a:rPr lang="es-MX" noProof="0"/>
              <a:t>Haga clic para modificar los estilos de texto del patrón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  <a:p>
            <a:pPr lvl="3" rtl="0"/>
            <a:r>
              <a:rPr lang="es-MX" noProof="0"/>
              <a:t>Cuarto nivel</a:t>
            </a:r>
          </a:p>
          <a:p>
            <a:pPr lvl="4" rtl="0"/>
            <a:r>
              <a:rPr lang="es-MX" noProof="0"/>
              <a:t>Quinto nivel</a:t>
            </a:r>
            <a:endParaRPr lang="es-ES" noProof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AR" noProof="0"/>
              <a:t>05 - 08 - 2025</a:t>
            </a:r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Barco, G.</a:t>
            </a:r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rtlCol="0" anchor="b"/>
          <a:lstStyle>
            <a:lvl1pPr algn="l">
              <a:defRPr sz="3200"/>
            </a:lvl1pPr>
          </a:lstStyle>
          <a:p>
            <a:pPr rtl="0"/>
            <a:r>
              <a:rPr lang="es-MX" noProof="0"/>
              <a:t>Haz clic para modificar el estilo de título del patrón</a:t>
            </a:r>
            <a:endParaRPr lang="es-ES" noProof="0"/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AR" noProof="0"/>
              <a:t>05 - 08 - 2025</a:t>
            </a:r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Barco, G.</a:t>
            </a:r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C0-HD-TOP.png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es-AR" noProof="0"/>
              <a:t>05 - 08 - 2025</a:t>
            </a:r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es-ES" noProof="0"/>
              <a:t>Barco, G.</a:t>
            </a:r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  <p:sldLayoutId id="2147483669" r:id="rId18"/>
  </p:sldLayoutIdLst>
  <p:hf hdr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jp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jpeg"/><Relationship Id="rId5" Type="http://schemas.openxmlformats.org/officeDocument/2006/relationships/image" Target="../media/image17.jpg"/><Relationship Id="rId4" Type="http://schemas.openxmlformats.org/officeDocument/2006/relationships/image" Target="../media/image16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jpg"/><Relationship Id="rId4" Type="http://schemas.openxmlformats.org/officeDocument/2006/relationships/image" Target="../media/image1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hade val="98000"/>
                <a:satMod val="150000"/>
                <a:lumMod val="102000"/>
              </a:schemeClr>
            </a:gs>
            <a:gs pos="42000">
              <a:schemeClr val="bg1">
                <a:tint val="98000"/>
                <a:shade val="90000"/>
                <a:satMod val="130000"/>
                <a:lumMod val="103000"/>
              </a:schemeClr>
            </a:gs>
            <a:gs pos="88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ángulo 16">
            <a:extLst>
              <a:ext uri="{FF2B5EF4-FFF2-40B4-BE49-F238E27FC236}">
                <a16:creationId xmlns:a16="http://schemas.microsoft.com/office/drawing/2014/main" id="{50496C6C-A85F-426B-9ED1-3444166CE4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DE5CD8D-E704-46A1-BC3E-9A644A9FFD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44217" y="2214351"/>
            <a:ext cx="6302158" cy="2429298"/>
          </a:xfrm>
        </p:spPr>
        <p:txBody>
          <a:bodyPr rtlCol="0" anchor="ctr">
            <a:normAutofit/>
          </a:bodyPr>
          <a:lstStyle/>
          <a:p>
            <a:pPr algn="r"/>
            <a:r>
              <a:rPr lang="es-ES" sz="4000" cap="none" dirty="0">
                <a:latin typeface="Georgia Pro Cond Semibold" panose="020F0502020204030204" pitchFamily="18" charset="0"/>
                <a:cs typeface="AngsanaUPC" panose="020B0502040204020203" pitchFamily="18" charset="-34"/>
              </a:rPr>
              <a:t>Characterization </a:t>
            </a:r>
            <a:r>
              <a:rPr lang="es-ES" sz="4000" cap="none" dirty="0" err="1">
                <a:latin typeface="Georgia Pro Cond Semibold" panose="020F0502020204030204" pitchFamily="18" charset="0"/>
                <a:cs typeface="AngsanaUPC" panose="020B0502040204020203" pitchFamily="18" charset="-34"/>
              </a:rPr>
              <a:t>of</a:t>
            </a:r>
            <a:r>
              <a:rPr lang="es-ES" sz="4000" cap="none" dirty="0">
                <a:latin typeface="Georgia Pro Cond Semibold" panose="020F0502020204030204" pitchFamily="18" charset="0"/>
                <a:cs typeface="AngsanaUPC" panose="020B0502040204020203" pitchFamily="18" charset="-34"/>
              </a:rPr>
              <a:t> Ar/N2 </a:t>
            </a:r>
            <a:r>
              <a:rPr lang="es-ES" sz="4000" cap="none" dirty="0" err="1">
                <a:latin typeface="Georgia Pro Cond Semibold" panose="020F0502020204030204" pitchFamily="18" charset="0"/>
                <a:cs typeface="AngsanaUPC" panose="020B0502040204020203" pitchFamily="18" charset="-34"/>
              </a:rPr>
              <a:t>gaseous</a:t>
            </a:r>
            <a:r>
              <a:rPr lang="es-ES" sz="4000" cap="none" dirty="0">
                <a:latin typeface="Georgia Pro Cond Semibold" panose="020F0502020204030204" pitchFamily="18" charset="0"/>
                <a:cs typeface="AngsanaUPC" panose="020B0502040204020203" pitchFamily="18" charset="-34"/>
              </a:rPr>
              <a:t> mixtures </a:t>
            </a:r>
            <a:r>
              <a:rPr lang="es-ES" sz="4000" cap="none" dirty="0" err="1">
                <a:latin typeface="Georgia Pro Cond Semibold" panose="020F0502020204030204" pitchFamily="18" charset="0"/>
                <a:cs typeface="AngsanaUPC" panose="020B0502040204020203" pitchFamily="18" charset="-34"/>
              </a:rPr>
              <a:t>for</a:t>
            </a:r>
            <a:r>
              <a:rPr lang="es-ES" sz="4000" cap="none" dirty="0">
                <a:latin typeface="Georgia Pro Cond Semibold" panose="020F0502020204030204" pitchFamily="18" charset="0"/>
                <a:cs typeface="AngsanaUPC" panose="020B0502040204020203" pitchFamily="18" charset="-34"/>
              </a:rPr>
              <a:t> MPGD-</a:t>
            </a:r>
            <a:r>
              <a:rPr lang="es-ES" sz="4000" cap="none" dirty="0" err="1">
                <a:latin typeface="Georgia Pro Cond Semibold" panose="020F0502020204030204" pitchFamily="18" charset="0"/>
                <a:cs typeface="AngsanaUPC" panose="020B0502040204020203" pitchFamily="18" charset="-34"/>
              </a:rPr>
              <a:t>based</a:t>
            </a:r>
            <a:r>
              <a:rPr lang="es-ES" sz="4000" cap="none" dirty="0">
                <a:latin typeface="Georgia Pro Cond Semibold" panose="020F0502020204030204" pitchFamily="18" charset="0"/>
                <a:cs typeface="AngsanaUPC" panose="020B0502040204020203" pitchFamily="18" charset="-34"/>
              </a:rPr>
              <a:t> </a:t>
            </a:r>
            <a:r>
              <a:rPr lang="es-ES" sz="4000" cap="none" dirty="0" err="1">
                <a:latin typeface="Georgia Pro Cond Semibold" panose="020F0502020204030204" pitchFamily="18" charset="0"/>
                <a:cs typeface="AngsanaUPC" panose="020B0502040204020203" pitchFamily="18" charset="-34"/>
              </a:rPr>
              <a:t>detectors</a:t>
            </a:r>
            <a:r>
              <a:rPr lang="es-ES" sz="4000" cap="none" dirty="0">
                <a:latin typeface="Georgia Pro Cond Semibold" panose="020F0502020204030204" pitchFamily="18" charset="0"/>
                <a:cs typeface="AngsanaUPC" panose="020B0502040204020203" pitchFamily="18" charset="-34"/>
              </a:rPr>
              <a:t>.</a:t>
            </a:r>
            <a:r>
              <a:rPr lang="es-ES" sz="5400" cap="none" dirty="0">
                <a:latin typeface="Georgia Pro Cond Semibold" panose="020F0502020204030204" pitchFamily="18" charset="0"/>
                <a:cs typeface="AngsanaUPC" panose="020B0502040204020203" pitchFamily="18" charset="-34"/>
              </a:rPr>
              <a:t> </a:t>
            </a:r>
          </a:p>
        </p:txBody>
      </p:sp>
      <p:cxnSp>
        <p:nvCxnSpPr>
          <p:cNvPr id="19" name="Conector recto 18">
            <a:extLst>
              <a:ext uri="{FF2B5EF4-FFF2-40B4-BE49-F238E27FC236}">
                <a16:creationId xmlns:a16="http://schemas.microsoft.com/office/drawing/2014/main" id="{AD0EF22F-5D3C-4240-8C32-1B20803E5A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97108" y="1923563"/>
            <a:ext cx="0" cy="301752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ítulo 2">
            <a:extLst>
              <a:ext uri="{FF2B5EF4-FFF2-40B4-BE49-F238E27FC236}">
                <a16:creationId xmlns:a16="http://schemas.microsoft.com/office/drawing/2014/main" id="{E309A740-48C5-4AE5-879B-F567D3D7AC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22743" y="1843709"/>
            <a:ext cx="3265713" cy="3170582"/>
          </a:xfrm>
        </p:spPr>
        <p:txBody>
          <a:bodyPr rtlCol="0" anchor="ctr">
            <a:normAutofit/>
          </a:bodyPr>
          <a:lstStyle/>
          <a:p>
            <a:pPr algn="ctr"/>
            <a:r>
              <a:rPr lang="es-ES" b="1" i="1" dirty="0">
                <a:latin typeface="Franklin Gothic Book" panose="020B0503020102020204" pitchFamily="34" charset="0"/>
              </a:rPr>
              <a:t>EP-DT Training </a:t>
            </a:r>
            <a:r>
              <a:rPr lang="es-ES" b="1" i="1" dirty="0" err="1">
                <a:latin typeface="Franklin Gothic Book" panose="020B0503020102020204" pitchFamily="34" charset="0"/>
              </a:rPr>
              <a:t>Seminar</a:t>
            </a:r>
            <a:endParaRPr lang="es-ES" b="1" i="1" dirty="0"/>
          </a:p>
          <a:p>
            <a:pPr algn="ctr" rtl="0"/>
            <a:r>
              <a:rPr lang="es-ES" dirty="0"/>
              <a:t>Genaro Barco</a:t>
            </a:r>
          </a:p>
          <a:p>
            <a:pPr algn="ctr" rtl="0"/>
            <a:endParaRPr lang="es-ES" dirty="0"/>
          </a:p>
          <a:p>
            <a:pPr algn="ctr"/>
            <a:r>
              <a:rPr lang="es-ES" b="1" i="1" dirty="0" err="1"/>
              <a:t>Supervisors</a:t>
            </a:r>
            <a:r>
              <a:rPr lang="es-ES" b="1" i="1" dirty="0"/>
              <a:t>:</a:t>
            </a:r>
          </a:p>
          <a:p>
            <a:pPr algn="ctr"/>
            <a:r>
              <a:rPr lang="es-ES" dirty="0"/>
              <a:t>Diego </a:t>
            </a:r>
            <a:r>
              <a:rPr lang="es-ES" dirty="0" err="1"/>
              <a:t>Gonzalez</a:t>
            </a:r>
            <a:r>
              <a:rPr lang="es-ES" dirty="0"/>
              <a:t> Diaz</a:t>
            </a:r>
          </a:p>
          <a:p>
            <a:pPr algn="ctr"/>
            <a:r>
              <a:rPr lang="es-ES" dirty="0" err="1"/>
              <a:t>Florian</a:t>
            </a:r>
            <a:r>
              <a:rPr lang="es-ES" dirty="0"/>
              <a:t> </a:t>
            </a:r>
            <a:r>
              <a:rPr lang="es-ES" dirty="0" err="1"/>
              <a:t>Brunbauer</a:t>
            </a:r>
            <a:endParaRPr lang="es-ES" dirty="0"/>
          </a:p>
          <a:p>
            <a:pPr algn="ctr"/>
            <a:r>
              <a:rPr lang="es-ES" dirty="0"/>
              <a:t>Pablo Amedo</a:t>
            </a:r>
          </a:p>
        </p:txBody>
      </p:sp>
      <p:pic>
        <p:nvPicPr>
          <p:cNvPr id="21" name="Imagen 20">
            <a:extLst>
              <a:ext uri="{FF2B5EF4-FFF2-40B4-BE49-F238E27FC236}">
                <a16:creationId xmlns:a16="http://schemas.microsoft.com/office/drawing/2014/main" id="{D912EF34-0253-41FD-9940-D8FBB7DE74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34"/>
          <a:stretch/>
        </p:blipFill>
        <p:spPr>
          <a:xfrm rot="5400000" flipH="1" flipV="1">
            <a:off x="7545075" y="2187578"/>
            <a:ext cx="6857999" cy="248285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8733903-47CA-8890-67F8-3ED5F0332173}"/>
              </a:ext>
            </a:extLst>
          </p:cNvPr>
          <p:cNvSpPr/>
          <p:nvPr/>
        </p:nvSpPr>
        <p:spPr>
          <a:xfrm>
            <a:off x="8291236" y="89139"/>
            <a:ext cx="3781425" cy="1135812"/>
          </a:xfrm>
          <a:prstGeom prst="rect">
            <a:avLst/>
          </a:prstGeom>
          <a:solidFill>
            <a:srgbClr val="01309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dirty="0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27A9C1E9-9C72-A97A-8211-605FE0FD2C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426" y="89140"/>
            <a:ext cx="4284125" cy="1135811"/>
          </a:xfrm>
          <a:prstGeom prst="rect">
            <a:avLst/>
          </a:prstGeom>
        </p:spPr>
      </p:pic>
      <p:pic>
        <p:nvPicPr>
          <p:cNvPr id="2050" name="Picture 2" descr="home">
            <a:extLst>
              <a:ext uri="{FF2B5EF4-FFF2-40B4-BE49-F238E27FC236}">
                <a16:creationId xmlns:a16="http://schemas.microsoft.com/office/drawing/2014/main" id="{97A42463-7763-2C10-17CA-0D00E1F9F3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8549" y="233284"/>
            <a:ext cx="3629025" cy="834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808CD253-3DA2-E20A-7C54-AE447D0BE4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25691" y="165812"/>
            <a:ext cx="2908404" cy="982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6649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46EE6CE-423E-46D7-10FB-33ADB3B1FE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008993BF-5BA3-075D-A287-86255844C6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6BE11ADC-FDCE-CB9F-9643-428C48E957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s-AR" noProof="0"/>
              <a:t>05 - 08 - 2025</a:t>
            </a:r>
            <a:endParaRPr lang="es-ES" noProof="0"/>
          </a:p>
        </p:txBody>
      </p:sp>
      <p:sp>
        <p:nvSpPr>
          <p:cNvPr id="10" name="Marcador de número de diapositiva 9">
            <a:extLst>
              <a:ext uri="{FF2B5EF4-FFF2-40B4-BE49-F238E27FC236}">
                <a16:creationId xmlns:a16="http://schemas.microsoft.com/office/drawing/2014/main" id="{CFCC5C9C-04D8-7EC6-9F94-1D92FD594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D22F896-40B5-4ADD-8801-0D06FADFA095}" type="slidenum">
              <a:rPr lang="es-ES" noProof="0" smtClean="0"/>
              <a:t>10</a:t>
            </a:fld>
            <a:endParaRPr lang="es-ES" noProof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06B2D310-9BD7-0D44-CA1A-8A7D4615F579}"/>
              </a:ext>
            </a:extLst>
          </p:cNvPr>
          <p:cNvSpPr txBox="1">
            <a:spLocks/>
          </p:cNvSpPr>
          <p:nvPr/>
        </p:nvSpPr>
        <p:spPr>
          <a:xfrm>
            <a:off x="0" y="6526488"/>
            <a:ext cx="8168958" cy="3140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es-es"/>
            </a:defPPr>
            <a:lvl1pPr marL="0" algn="l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>
                <a:solidFill>
                  <a:schemeClr val="tx2">
                    <a:lumMod val="10000"/>
                  </a:schemeClr>
                </a:solidFill>
              </a:rPr>
              <a:t>Barco, G.  </a:t>
            </a:r>
            <a:endParaRPr lang="en-US" b="1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12" name="Marcador de fecha 3">
            <a:extLst>
              <a:ext uri="{FF2B5EF4-FFF2-40B4-BE49-F238E27FC236}">
                <a16:creationId xmlns:a16="http://schemas.microsoft.com/office/drawing/2014/main" id="{F2FFDA3C-C228-14E9-F5D2-10FE9798AC51}"/>
              </a:ext>
            </a:extLst>
          </p:cNvPr>
          <p:cNvSpPr txBox="1">
            <a:spLocks/>
          </p:cNvSpPr>
          <p:nvPr/>
        </p:nvSpPr>
        <p:spPr>
          <a:xfrm>
            <a:off x="9281160" y="6492874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es-es"/>
            </a:defPPr>
            <a:lvl1pPr>
              <a:defRPr sz="1050" b="1">
                <a:solidFill>
                  <a:schemeClr val="tx2">
                    <a:lumMod val="10000"/>
                  </a:schemeClr>
                </a:solidFill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s-AR"/>
              <a:t>05 - 08 - 2025</a:t>
            </a:r>
            <a:endParaRPr lang="es-ES"/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3C40A581-FF87-6A98-9BF8-27B80CE443C1}"/>
              </a:ext>
            </a:extLst>
          </p:cNvPr>
          <p:cNvSpPr/>
          <p:nvPr/>
        </p:nvSpPr>
        <p:spPr>
          <a:xfrm>
            <a:off x="0" y="0"/>
            <a:ext cx="519236" cy="485380"/>
          </a:xfrm>
          <a:prstGeom prst="ellipse">
            <a:avLst/>
          </a:prstGeom>
          <a:solidFill>
            <a:schemeClr val="bg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8308066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399D757-85F6-407B-86F4-A5911D7BE4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F877C304-A5BA-1115-510B-0D48145DC9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cxnSp>
        <p:nvCxnSpPr>
          <p:cNvPr id="4" name="Conector recto de flecha 3">
            <a:extLst>
              <a:ext uri="{FF2B5EF4-FFF2-40B4-BE49-F238E27FC236}">
                <a16:creationId xmlns:a16="http://schemas.microsoft.com/office/drawing/2014/main" id="{33BDBDD3-8DE8-1BF4-88E4-B72A74D50770}"/>
              </a:ext>
            </a:extLst>
          </p:cNvPr>
          <p:cNvCxnSpPr/>
          <p:nvPr/>
        </p:nvCxnSpPr>
        <p:spPr>
          <a:xfrm>
            <a:off x="1043609" y="3279913"/>
            <a:ext cx="1739348" cy="0"/>
          </a:xfrm>
          <a:prstGeom prst="straightConnector1">
            <a:avLst/>
          </a:prstGeom>
          <a:ln w="19050">
            <a:solidFill>
              <a:schemeClr val="accent2">
                <a:lumMod val="50000"/>
              </a:schemeClr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Conector recto de flecha 4">
            <a:extLst>
              <a:ext uri="{FF2B5EF4-FFF2-40B4-BE49-F238E27FC236}">
                <a16:creationId xmlns:a16="http://schemas.microsoft.com/office/drawing/2014/main" id="{68CD8BBE-8ADE-3B48-D6E7-54D43055C03E}"/>
              </a:ext>
            </a:extLst>
          </p:cNvPr>
          <p:cNvCxnSpPr>
            <a:cxnSpLocks/>
          </p:cNvCxnSpPr>
          <p:nvPr/>
        </p:nvCxnSpPr>
        <p:spPr>
          <a:xfrm>
            <a:off x="9611140" y="725396"/>
            <a:ext cx="1977886" cy="0"/>
          </a:xfrm>
          <a:prstGeom prst="straightConnector1">
            <a:avLst/>
          </a:prstGeom>
          <a:ln w="19050">
            <a:solidFill>
              <a:srgbClr val="FF0000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560FF2E5-6AC0-746A-29B5-86F1967F4787}"/>
              </a:ext>
            </a:extLst>
          </p:cNvPr>
          <p:cNvCxnSpPr>
            <a:cxnSpLocks/>
          </p:cNvCxnSpPr>
          <p:nvPr/>
        </p:nvCxnSpPr>
        <p:spPr>
          <a:xfrm>
            <a:off x="2782957" y="811695"/>
            <a:ext cx="1977886" cy="0"/>
          </a:xfrm>
          <a:prstGeom prst="straightConnector1">
            <a:avLst/>
          </a:prstGeom>
          <a:ln w="19050">
            <a:solidFill>
              <a:srgbClr val="0070C0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CEFED28A-85E2-428D-9383-C49CD37D2B9B}"/>
              </a:ext>
            </a:extLst>
          </p:cNvPr>
          <p:cNvSpPr/>
          <p:nvPr/>
        </p:nvSpPr>
        <p:spPr>
          <a:xfrm>
            <a:off x="1162130" y="2519089"/>
            <a:ext cx="1502305" cy="639096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Nitric Oxide</a:t>
            </a:r>
            <a:endParaRPr lang="es-AR" dirty="0">
              <a:solidFill>
                <a:schemeClr val="tx1"/>
              </a:solidFill>
            </a:endParaRPr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4BB98239-933C-456B-69E1-B2D2C9C7C295}"/>
              </a:ext>
            </a:extLst>
          </p:cNvPr>
          <p:cNvSpPr/>
          <p:nvPr/>
        </p:nvSpPr>
        <p:spPr>
          <a:xfrm>
            <a:off x="3020747" y="86300"/>
            <a:ext cx="1502305" cy="639096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Nitrogen</a:t>
            </a:r>
            <a:endParaRPr lang="es-AR" dirty="0">
              <a:solidFill>
                <a:schemeClr val="tx1"/>
              </a:solidFill>
            </a:endParaRPr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0F3BA525-4610-8BE4-07A6-CC65E9D1DD8B}"/>
              </a:ext>
            </a:extLst>
          </p:cNvPr>
          <p:cNvSpPr/>
          <p:nvPr/>
        </p:nvSpPr>
        <p:spPr>
          <a:xfrm>
            <a:off x="9848930" y="0"/>
            <a:ext cx="1502305" cy="639096"/>
          </a:xfrm>
          <a:prstGeom prst="round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Argon</a:t>
            </a:r>
            <a:endParaRPr lang="es-AR" dirty="0">
              <a:solidFill>
                <a:schemeClr val="tx1"/>
              </a:solidFill>
            </a:endParaRPr>
          </a:p>
        </p:txBody>
      </p:sp>
      <p:sp>
        <p:nvSpPr>
          <p:cNvPr id="15" name="Marcador de fecha 14">
            <a:extLst>
              <a:ext uri="{FF2B5EF4-FFF2-40B4-BE49-F238E27FC236}">
                <a16:creationId xmlns:a16="http://schemas.microsoft.com/office/drawing/2014/main" id="{DF346FD5-509D-E099-BDA9-22F0D6D027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s-AR" noProof="0"/>
              <a:t>05 - 08 - 2025</a:t>
            </a:r>
            <a:endParaRPr lang="es-ES" noProof="0"/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2B22A11A-5035-5591-A7E5-EEBD021480C4}"/>
              </a:ext>
            </a:extLst>
          </p:cNvPr>
          <p:cNvSpPr txBox="1">
            <a:spLocks/>
          </p:cNvSpPr>
          <p:nvPr/>
        </p:nvSpPr>
        <p:spPr>
          <a:xfrm>
            <a:off x="0" y="6547701"/>
            <a:ext cx="8168958" cy="3140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es-es"/>
            </a:defPPr>
            <a:lvl1pPr marL="0" algn="l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chemeClr val="tx2">
                    <a:lumMod val="10000"/>
                  </a:schemeClr>
                </a:solidFill>
              </a:rPr>
              <a:t>Barco, G.  </a:t>
            </a:r>
          </a:p>
        </p:txBody>
      </p:sp>
      <p:sp>
        <p:nvSpPr>
          <p:cNvPr id="19" name="Marcador de fecha 3">
            <a:extLst>
              <a:ext uri="{FF2B5EF4-FFF2-40B4-BE49-F238E27FC236}">
                <a16:creationId xmlns:a16="http://schemas.microsoft.com/office/drawing/2014/main" id="{51A49259-C574-6B55-A96A-089CCCBA656F}"/>
              </a:ext>
            </a:extLst>
          </p:cNvPr>
          <p:cNvSpPr txBox="1">
            <a:spLocks/>
          </p:cNvSpPr>
          <p:nvPr/>
        </p:nvSpPr>
        <p:spPr>
          <a:xfrm>
            <a:off x="9281160" y="6514087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es-es"/>
            </a:defPPr>
            <a:lvl1pPr>
              <a:defRPr sz="1050" b="1">
                <a:solidFill>
                  <a:schemeClr val="tx2">
                    <a:lumMod val="10000"/>
                  </a:schemeClr>
                </a:solidFill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s-AR"/>
              <a:t>05 - 08 - 2025</a:t>
            </a:r>
            <a:endParaRPr lang="es-ES"/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6CA3A1FF-9C87-05FF-3277-D6297FB3BA71}"/>
              </a:ext>
            </a:extLst>
          </p:cNvPr>
          <p:cNvSpPr/>
          <p:nvPr/>
        </p:nvSpPr>
        <p:spPr>
          <a:xfrm>
            <a:off x="-1" y="668"/>
            <a:ext cx="496957" cy="476410"/>
          </a:xfrm>
          <a:prstGeom prst="ellipse">
            <a:avLst/>
          </a:prstGeom>
          <a:solidFill>
            <a:schemeClr val="bg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11</a:t>
            </a:r>
          </a:p>
        </p:txBody>
      </p:sp>
      <p:cxnSp>
        <p:nvCxnSpPr>
          <p:cNvPr id="2" name="Conector recto de flecha 1">
            <a:extLst>
              <a:ext uri="{FF2B5EF4-FFF2-40B4-BE49-F238E27FC236}">
                <a16:creationId xmlns:a16="http://schemas.microsoft.com/office/drawing/2014/main" id="{A1C51AF1-C987-F221-BE8D-9821874730A4}"/>
              </a:ext>
            </a:extLst>
          </p:cNvPr>
          <p:cNvCxnSpPr>
            <a:cxnSpLocks/>
          </p:cNvCxnSpPr>
          <p:nvPr/>
        </p:nvCxnSpPr>
        <p:spPr>
          <a:xfrm>
            <a:off x="6317547" y="3158185"/>
            <a:ext cx="4409094" cy="0"/>
          </a:xfrm>
          <a:prstGeom prst="straightConnector1">
            <a:avLst/>
          </a:prstGeom>
          <a:ln w="19050">
            <a:solidFill>
              <a:srgbClr val="C10F97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DB91417A-E100-4B44-8B6E-B2C3ADE001DA}"/>
              </a:ext>
            </a:extLst>
          </p:cNvPr>
          <p:cNvSpPr/>
          <p:nvPr/>
        </p:nvSpPr>
        <p:spPr>
          <a:xfrm>
            <a:off x="7770941" y="2318199"/>
            <a:ext cx="1502305" cy="639096"/>
          </a:xfrm>
          <a:prstGeom prst="roundRect">
            <a:avLst/>
          </a:prstGeom>
          <a:solidFill>
            <a:srgbClr val="C10F9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CF4</a:t>
            </a:r>
            <a:endParaRPr lang="es-A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66817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72F58EB-E537-5071-2FDF-9DEFA21BC8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FF7756AD-60A3-2691-BBCA-83DDAC4C44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Marcador de fecha 7">
            <a:extLst>
              <a:ext uri="{FF2B5EF4-FFF2-40B4-BE49-F238E27FC236}">
                <a16:creationId xmlns:a16="http://schemas.microsoft.com/office/drawing/2014/main" id="{7FCB687E-D05C-EA8C-5478-9FC284792A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s-AR" noProof="0"/>
              <a:t>05 - 08 - 2025</a:t>
            </a:r>
            <a:endParaRPr lang="es-ES" noProof="0"/>
          </a:p>
        </p:txBody>
      </p:sp>
      <p:sp>
        <p:nvSpPr>
          <p:cNvPr id="9" name="Marcador de pie de página 8">
            <a:extLst>
              <a:ext uri="{FF2B5EF4-FFF2-40B4-BE49-F238E27FC236}">
                <a16:creationId xmlns:a16="http://schemas.microsoft.com/office/drawing/2014/main" id="{A0E911B7-4041-F80D-5786-D5655F5FF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/>
              <a:t>Barco, G.</a:t>
            </a:r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93A45868-FC70-2D7E-6344-649E2C006F35}"/>
              </a:ext>
            </a:extLst>
          </p:cNvPr>
          <p:cNvSpPr/>
          <p:nvPr/>
        </p:nvSpPr>
        <p:spPr>
          <a:xfrm>
            <a:off x="0" y="0"/>
            <a:ext cx="519236" cy="485380"/>
          </a:xfrm>
          <a:prstGeom prst="ellipse">
            <a:avLst/>
          </a:prstGeom>
          <a:solidFill>
            <a:schemeClr val="bg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12</a:t>
            </a:r>
            <a:endParaRPr lang="es-AR" sz="1200" dirty="0"/>
          </a:p>
        </p:txBody>
      </p:sp>
    </p:spTree>
    <p:extLst>
      <p:ext uri="{BB962C8B-B14F-4D97-AF65-F5344CB8AC3E}">
        <p14:creationId xmlns:p14="http://schemas.microsoft.com/office/powerpoint/2010/main" val="28604526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0DA089D-9F20-4B9D-6196-83FC7207F8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s-AR" noProof="0"/>
              <a:t>05 - 08 - 2025</a:t>
            </a:r>
            <a:endParaRPr lang="es-ES" noProof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C807842-F214-0C4D-0F7D-93768CEEA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/>
              <a:t>Barco, G.</a:t>
            </a: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EA63DF96-92FB-49B4-71FB-017EBA168D9C}"/>
              </a:ext>
            </a:extLst>
          </p:cNvPr>
          <p:cNvSpPr txBox="1">
            <a:spLocks/>
          </p:cNvSpPr>
          <p:nvPr/>
        </p:nvSpPr>
        <p:spPr>
          <a:xfrm>
            <a:off x="2595716" y="2162367"/>
            <a:ext cx="7000567" cy="25332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5400" cap="none" dirty="0" err="1">
                <a:latin typeface="Georgia Pro Cond Semibold" panose="020F0502020204030204" pitchFamily="18" charset="0"/>
                <a:cs typeface="AngsanaUPC" panose="020B0502040204020203" pitchFamily="18" charset="-34"/>
              </a:rPr>
              <a:t>Results</a:t>
            </a:r>
            <a:r>
              <a:rPr lang="es-ES" sz="5400" cap="none" dirty="0">
                <a:latin typeface="Georgia Pro Cond Semibold" panose="020F0502020204030204" pitchFamily="18" charset="0"/>
                <a:cs typeface="AngsanaUPC" panose="020B0502040204020203" pitchFamily="18" charset="-34"/>
              </a:rPr>
              <a:t>:</a:t>
            </a:r>
          </a:p>
          <a:p>
            <a:pPr algn="l"/>
            <a:endParaRPr lang="es-ES" sz="5400" cap="none" dirty="0">
              <a:latin typeface="Georgia Pro Cond Semibold" panose="020F0502020204030204" pitchFamily="18" charset="0"/>
              <a:cs typeface="AngsanaUPC" panose="020B0502040204020203" pitchFamily="18" charset="-34"/>
            </a:endParaRPr>
          </a:p>
          <a:p>
            <a:r>
              <a:rPr lang="es-ES" sz="5400" cap="none" dirty="0">
                <a:latin typeface="Georgia Pro Cond Semibold" panose="020F0502020204030204" pitchFamily="18" charset="0"/>
                <a:cs typeface="AngsanaUPC" panose="020B0502040204020203" pitchFamily="18" charset="-34"/>
              </a:rPr>
              <a:t>Field </a:t>
            </a:r>
            <a:r>
              <a:rPr lang="es-ES" sz="5400" cap="none" dirty="0" err="1">
                <a:latin typeface="Georgia Pro Cond Semibold" panose="020F0502020204030204" pitchFamily="18" charset="0"/>
                <a:cs typeface="AngsanaUPC" panose="020B0502040204020203" pitchFamily="18" charset="-34"/>
              </a:rPr>
              <a:t>dependence</a:t>
            </a:r>
            <a:r>
              <a:rPr lang="es-ES" sz="5400" cap="none" dirty="0">
                <a:latin typeface="Georgia Pro Cond Semibold" panose="020F0502020204030204" pitchFamily="18" charset="0"/>
                <a:cs typeface="AngsanaUPC" panose="020B0502040204020203" pitchFamily="18" charset="-34"/>
              </a:rPr>
              <a:t> </a:t>
            </a:r>
            <a:r>
              <a:rPr lang="es-ES" sz="5400" cap="none" dirty="0" err="1">
                <a:latin typeface="Georgia Pro Cond Semibold" panose="020F0502020204030204" pitchFamily="18" charset="0"/>
                <a:cs typeface="AngsanaUPC" panose="020B0502040204020203" pitchFamily="18" charset="-34"/>
              </a:rPr>
              <a:t>of</a:t>
            </a:r>
            <a:r>
              <a:rPr lang="es-ES" sz="5400" cap="none" dirty="0">
                <a:latin typeface="Georgia Pro Cond Semibold" panose="020F0502020204030204" pitchFamily="18" charset="0"/>
                <a:cs typeface="AngsanaUPC" panose="020B0502040204020203" pitchFamily="18" charset="-34"/>
              </a:rPr>
              <a:t> </a:t>
            </a:r>
            <a:r>
              <a:rPr lang="es-ES" sz="5400" cap="none" dirty="0" err="1">
                <a:latin typeface="Georgia Pro Cond Semibold" panose="020F0502020204030204" pitchFamily="18" charset="0"/>
                <a:cs typeface="AngsanaUPC" panose="020B0502040204020203" pitchFamily="18" charset="-34"/>
              </a:rPr>
              <a:t>scintillation</a:t>
            </a:r>
            <a:r>
              <a:rPr lang="es-ES" sz="5400" cap="none" dirty="0">
                <a:latin typeface="Georgia Pro Cond Semibold" panose="020F0502020204030204" pitchFamily="18" charset="0"/>
                <a:cs typeface="AngsanaUPC" panose="020B0502040204020203" pitchFamily="18" charset="-34"/>
              </a:rPr>
              <a:t> </a:t>
            </a:r>
            <a:r>
              <a:rPr lang="es-ES" sz="5400" cap="none" dirty="0" err="1">
                <a:latin typeface="Georgia Pro Cond Semibold" panose="020F0502020204030204" pitchFamily="18" charset="0"/>
                <a:cs typeface="AngsanaUPC" panose="020B0502040204020203" pitchFamily="18" charset="-34"/>
              </a:rPr>
              <a:t>spectra</a:t>
            </a:r>
            <a:r>
              <a:rPr lang="es-ES" sz="5400" cap="none" dirty="0">
                <a:latin typeface="Georgia Pro Cond Semibold" panose="020F0502020204030204" pitchFamily="18" charset="0"/>
                <a:cs typeface="AngsanaUPC" panose="020B0502040204020203" pitchFamily="18" charset="-34"/>
              </a:rPr>
              <a:t> in Ar/N2 mixture </a:t>
            </a:r>
          </a:p>
        </p:txBody>
      </p:sp>
    </p:spTree>
    <p:extLst>
      <p:ext uri="{BB962C8B-B14F-4D97-AF65-F5344CB8AC3E}">
        <p14:creationId xmlns:p14="http://schemas.microsoft.com/office/powerpoint/2010/main" val="17816094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2D13500-5E4F-CCBA-DD4E-E9AC922F04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A494EF66-FA7D-AE7C-C076-F93E038373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4754"/>
            <a:ext cx="12192000" cy="6862754"/>
          </a:xfrm>
          <a:prstGeom prst="rect">
            <a:avLst/>
          </a:prstGeom>
        </p:spPr>
      </p:pic>
      <p:sp>
        <p:nvSpPr>
          <p:cNvPr id="6" name="Elipse 5">
            <a:extLst>
              <a:ext uri="{FF2B5EF4-FFF2-40B4-BE49-F238E27FC236}">
                <a16:creationId xmlns:a16="http://schemas.microsoft.com/office/drawing/2014/main" id="{E829FBA2-E1FD-DD6E-AFD4-5C1A85D13EAE}"/>
              </a:ext>
            </a:extLst>
          </p:cNvPr>
          <p:cNvSpPr/>
          <p:nvPr/>
        </p:nvSpPr>
        <p:spPr>
          <a:xfrm>
            <a:off x="3883743" y="412954"/>
            <a:ext cx="501445" cy="491613"/>
          </a:xfrm>
          <a:prstGeom prst="ellipse">
            <a:avLst/>
          </a:prstGeom>
          <a:noFill/>
          <a:ln w="1905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0AD06B3F-432F-77E1-66FE-2225085EA890}"/>
              </a:ext>
            </a:extLst>
          </p:cNvPr>
          <p:cNvCxnSpPr>
            <a:stCxn id="6" idx="5"/>
          </p:cNvCxnSpPr>
          <p:nvPr/>
        </p:nvCxnSpPr>
        <p:spPr>
          <a:xfrm>
            <a:off x="4311753" y="832572"/>
            <a:ext cx="1558105" cy="632434"/>
          </a:xfrm>
          <a:prstGeom prst="straightConnector1">
            <a:avLst/>
          </a:prstGeom>
          <a:ln w="2857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Elipse 10">
            <a:extLst>
              <a:ext uri="{FF2B5EF4-FFF2-40B4-BE49-F238E27FC236}">
                <a16:creationId xmlns:a16="http://schemas.microsoft.com/office/drawing/2014/main" id="{8C6B70CA-E7B0-A73D-6487-EAF359C84F45}"/>
              </a:ext>
            </a:extLst>
          </p:cNvPr>
          <p:cNvSpPr/>
          <p:nvPr/>
        </p:nvSpPr>
        <p:spPr>
          <a:xfrm>
            <a:off x="3883742" y="6025428"/>
            <a:ext cx="501445" cy="632434"/>
          </a:xfrm>
          <a:prstGeom prst="ellipse">
            <a:avLst/>
          </a:prstGeom>
          <a:noFill/>
          <a:ln w="3175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cxnSp>
        <p:nvCxnSpPr>
          <p:cNvPr id="13" name="Conector recto de flecha 12">
            <a:extLst>
              <a:ext uri="{FF2B5EF4-FFF2-40B4-BE49-F238E27FC236}">
                <a16:creationId xmlns:a16="http://schemas.microsoft.com/office/drawing/2014/main" id="{B0E79DA9-9C17-8B2E-0EBB-0D799F2248AD}"/>
              </a:ext>
            </a:extLst>
          </p:cNvPr>
          <p:cNvCxnSpPr>
            <a:stCxn id="11" idx="7"/>
          </p:cNvCxnSpPr>
          <p:nvPr/>
        </p:nvCxnSpPr>
        <p:spPr>
          <a:xfrm flipV="1">
            <a:off x="4311752" y="5039139"/>
            <a:ext cx="1472822" cy="1078907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ángulo 13">
            <a:extLst>
              <a:ext uri="{FF2B5EF4-FFF2-40B4-BE49-F238E27FC236}">
                <a16:creationId xmlns:a16="http://schemas.microsoft.com/office/drawing/2014/main" id="{234DFFBA-D38D-4805-9844-6CB0DF63CCEA}"/>
              </a:ext>
            </a:extLst>
          </p:cNvPr>
          <p:cNvSpPr/>
          <p:nvPr/>
        </p:nvSpPr>
        <p:spPr>
          <a:xfrm>
            <a:off x="6003235" y="1148789"/>
            <a:ext cx="2077278" cy="74958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Saturation Current</a:t>
            </a: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BECA384F-1C20-77F1-0907-E4CBAD13AAB8}"/>
              </a:ext>
            </a:extLst>
          </p:cNvPr>
          <p:cNvSpPr/>
          <p:nvPr/>
        </p:nvSpPr>
        <p:spPr>
          <a:xfrm>
            <a:off x="6003235" y="4289554"/>
            <a:ext cx="2077278" cy="749585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Max. Collection Field</a:t>
            </a:r>
          </a:p>
        </p:txBody>
      </p:sp>
      <p:sp>
        <p:nvSpPr>
          <p:cNvPr id="20" name="Marcador de pie de página 19">
            <a:extLst>
              <a:ext uri="{FF2B5EF4-FFF2-40B4-BE49-F238E27FC236}">
                <a16:creationId xmlns:a16="http://schemas.microsoft.com/office/drawing/2014/main" id="{4AE3C5D3-D299-BE72-FE52-9A4E3DF4C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/>
              <a:t>Barco, G.</a:t>
            </a:r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4EEB1F70-23E8-D547-4B23-B3DFE1D681E6}"/>
              </a:ext>
            </a:extLst>
          </p:cNvPr>
          <p:cNvSpPr txBox="1">
            <a:spLocks/>
          </p:cNvSpPr>
          <p:nvPr/>
        </p:nvSpPr>
        <p:spPr>
          <a:xfrm>
            <a:off x="0" y="6526488"/>
            <a:ext cx="8168958" cy="3140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es-es"/>
            </a:defPPr>
            <a:lvl1pPr marL="0" algn="l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chemeClr val="tx2">
                    <a:lumMod val="10000"/>
                  </a:schemeClr>
                </a:solidFill>
              </a:rPr>
              <a:t>Barco, G.  </a:t>
            </a:r>
          </a:p>
        </p:txBody>
      </p:sp>
      <p:sp>
        <p:nvSpPr>
          <p:cNvPr id="23" name="Marcador de fecha 3">
            <a:extLst>
              <a:ext uri="{FF2B5EF4-FFF2-40B4-BE49-F238E27FC236}">
                <a16:creationId xmlns:a16="http://schemas.microsoft.com/office/drawing/2014/main" id="{EA94FAB6-708C-63D7-920F-9AC0ECE4FB97}"/>
              </a:ext>
            </a:extLst>
          </p:cNvPr>
          <p:cNvSpPr txBox="1">
            <a:spLocks/>
          </p:cNvSpPr>
          <p:nvPr/>
        </p:nvSpPr>
        <p:spPr>
          <a:xfrm>
            <a:off x="9281160" y="6492874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es-es"/>
            </a:defPPr>
            <a:lvl1pPr>
              <a:defRPr sz="1050" b="1">
                <a:solidFill>
                  <a:schemeClr val="tx2">
                    <a:lumMod val="10000"/>
                  </a:schemeClr>
                </a:solidFill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s-AR"/>
              <a:t>05 - 08 - 2025</a:t>
            </a:r>
            <a:endParaRPr lang="es-ES"/>
          </a:p>
        </p:txBody>
      </p:sp>
      <p:sp>
        <p:nvSpPr>
          <p:cNvPr id="24" name="Elipse 23">
            <a:extLst>
              <a:ext uri="{FF2B5EF4-FFF2-40B4-BE49-F238E27FC236}">
                <a16:creationId xmlns:a16="http://schemas.microsoft.com/office/drawing/2014/main" id="{3FC064EA-689D-4C21-E483-D81976CF0063}"/>
              </a:ext>
            </a:extLst>
          </p:cNvPr>
          <p:cNvSpPr/>
          <p:nvPr/>
        </p:nvSpPr>
        <p:spPr>
          <a:xfrm>
            <a:off x="0" y="-4754"/>
            <a:ext cx="519236" cy="485380"/>
          </a:xfrm>
          <a:prstGeom prst="ellipse">
            <a:avLst/>
          </a:prstGeom>
          <a:solidFill>
            <a:schemeClr val="bg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14</a:t>
            </a:r>
            <a:endParaRPr lang="es-AR" sz="1200" dirty="0"/>
          </a:p>
        </p:txBody>
      </p:sp>
    </p:spTree>
    <p:extLst>
      <p:ext uri="{BB962C8B-B14F-4D97-AF65-F5344CB8AC3E}">
        <p14:creationId xmlns:p14="http://schemas.microsoft.com/office/powerpoint/2010/main" val="32678496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D6B137B8-D0CA-1783-A5AD-CED582862F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ángulo 7">
            <a:extLst>
              <a:ext uri="{FF2B5EF4-FFF2-40B4-BE49-F238E27FC236}">
                <a16:creationId xmlns:a16="http://schemas.microsoft.com/office/drawing/2014/main" id="{E350F752-22F1-3C01-1263-F5C74F11A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9223CEDC-75E4-3E57-8DAD-B2EDE4F86B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06393" cy="6858000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  <a:ln>
            <a:noFill/>
          </a:ln>
          <a:effectLst>
            <a:outerShdw blurRad="635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5474301E-D28F-CDE6-3E7D-68F5709DE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34"/>
          <a:stretch/>
        </p:blipFill>
        <p:spPr>
          <a:xfrm rot="5400000" flipH="1" flipV="1">
            <a:off x="-1265719" y="2187575"/>
            <a:ext cx="6857999" cy="2482850"/>
          </a:xfrm>
          <a:prstGeom prst="rect">
            <a:avLst/>
          </a:prstGeom>
        </p:spPr>
      </p:pic>
      <p:sp>
        <p:nvSpPr>
          <p:cNvPr id="13" name="Marcador de número de diapositiva 12">
            <a:extLst>
              <a:ext uri="{FF2B5EF4-FFF2-40B4-BE49-F238E27FC236}">
                <a16:creationId xmlns:a16="http://schemas.microsoft.com/office/drawing/2014/main" id="{C58205A2-FA97-DB7A-B541-6950FCF469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48524" y="70533"/>
            <a:ext cx="471949" cy="365125"/>
          </a:xfrm>
        </p:spPr>
        <p:txBody>
          <a:bodyPr/>
          <a:lstStyle/>
          <a:p>
            <a:pPr algn="ctr" rtl="0"/>
            <a:fld id="{6D22F896-40B5-4ADD-8801-0D06FADFA095}" type="slidenum">
              <a:rPr lang="es-ES" noProof="0" smtClean="0"/>
              <a:pPr algn="ctr" rtl="0"/>
              <a:t>15</a:t>
            </a:fld>
            <a:endParaRPr lang="es-ES" noProof="0" dirty="0"/>
          </a:p>
        </p:txBody>
      </p:sp>
      <p:pic>
        <p:nvPicPr>
          <p:cNvPr id="23" name="Imagen 22">
            <a:extLst>
              <a:ext uri="{FF2B5EF4-FFF2-40B4-BE49-F238E27FC236}">
                <a16:creationId xmlns:a16="http://schemas.microsoft.com/office/drawing/2014/main" id="{87F9B6A4-7F47-2813-FF5A-882E158F99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Elipse 8">
            <a:extLst>
              <a:ext uri="{FF2B5EF4-FFF2-40B4-BE49-F238E27FC236}">
                <a16:creationId xmlns:a16="http://schemas.microsoft.com/office/drawing/2014/main" id="{E9FBDF91-E783-2DB0-169E-F19F77D35D82}"/>
              </a:ext>
            </a:extLst>
          </p:cNvPr>
          <p:cNvSpPr/>
          <p:nvPr/>
        </p:nvSpPr>
        <p:spPr>
          <a:xfrm>
            <a:off x="0" y="10405"/>
            <a:ext cx="519236" cy="48538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15</a:t>
            </a:r>
            <a:endParaRPr lang="es-AR" sz="1200" dirty="0"/>
          </a:p>
        </p:txBody>
      </p:sp>
    </p:spTree>
    <p:extLst>
      <p:ext uri="{BB962C8B-B14F-4D97-AF65-F5344CB8AC3E}">
        <p14:creationId xmlns:p14="http://schemas.microsoft.com/office/powerpoint/2010/main" val="34600255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2EA408F8-2A7D-F0CA-AD8E-F3F0C4EFA7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ángulo 7">
            <a:extLst>
              <a:ext uri="{FF2B5EF4-FFF2-40B4-BE49-F238E27FC236}">
                <a16:creationId xmlns:a16="http://schemas.microsoft.com/office/drawing/2014/main" id="{A5267518-36EC-81D2-DAFF-ECC5CC90C3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EACC27C-A0FC-0EFA-4DFB-0BA1FE875F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06393" cy="6858000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  <a:ln>
            <a:noFill/>
          </a:ln>
          <a:effectLst>
            <a:outerShdw blurRad="635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9F9C5C10-D1D1-874A-4173-F8DD92304B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34"/>
          <a:stretch/>
        </p:blipFill>
        <p:spPr>
          <a:xfrm rot="5400000" flipH="1" flipV="1">
            <a:off x="-1265719" y="2187575"/>
            <a:ext cx="6857999" cy="2482850"/>
          </a:xfrm>
          <a:prstGeom prst="rect">
            <a:avLst/>
          </a:prstGeom>
        </p:spPr>
      </p:pic>
      <p:sp>
        <p:nvSpPr>
          <p:cNvPr id="13" name="Marcador de número de diapositiva 12">
            <a:extLst>
              <a:ext uri="{FF2B5EF4-FFF2-40B4-BE49-F238E27FC236}">
                <a16:creationId xmlns:a16="http://schemas.microsoft.com/office/drawing/2014/main" id="{5607F52D-0C10-640A-C82C-EB7C87D7D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48524" y="70533"/>
            <a:ext cx="471949" cy="365125"/>
          </a:xfrm>
        </p:spPr>
        <p:txBody>
          <a:bodyPr/>
          <a:lstStyle/>
          <a:p>
            <a:pPr algn="ctr" rtl="0"/>
            <a:fld id="{6D22F896-40B5-4ADD-8801-0D06FADFA095}" type="slidenum">
              <a:rPr lang="es-ES" noProof="0" smtClean="0"/>
              <a:pPr algn="ctr" rtl="0"/>
              <a:t>16</a:t>
            </a:fld>
            <a:endParaRPr lang="es-ES" noProof="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5D7FC6AA-7ADD-0636-C381-093F577E50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F1946FF-45CD-2059-05AD-D2B591CAC1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s-AR" noProof="0"/>
              <a:t>05 - 08 - 2025</a:t>
            </a:r>
            <a:endParaRPr lang="es-ES" noProof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757E3A4-6DE1-DE6C-E5E2-8C9536DAA0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/>
              <a:t>Barco, G.</a:t>
            </a:r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24C1F25A-8FD6-ECDA-5919-F9727556F1CB}"/>
              </a:ext>
            </a:extLst>
          </p:cNvPr>
          <p:cNvSpPr/>
          <p:nvPr/>
        </p:nvSpPr>
        <p:spPr>
          <a:xfrm>
            <a:off x="24974" y="57971"/>
            <a:ext cx="519236" cy="48538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16</a:t>
            </a:r>
          </a:p>
        </p:txBody>
      </p:sp>
    </p:spTree>
    <p:extLst>
      <p:ext uri="{BB962C8B-B14F-4D97-AF65-F5344CB8AC3E}">
        <p14:creationId xmlns:p14="http://schemas.microsoft.com/office/powerpoint/2010/main" val="29170556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1DBDD6C5-89E7-843F-9818-42899D050C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ángulo 7">
            <a:extLst>
              <a:ext uri="{FF2B5EF4-FFF2-40B4-BE49-F238E27FC236}">
                <a16:creationId xmlns:a16="http://schemas.microsoft.com/office/drawing/2014/main" id="{E07A32BA-5071-BB9E-115D-4D2937F36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D2B5E05F-8D4B-66BC-CBE2-4DF937D901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06393" cy="6858000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  <a:ln>
            <a:noFill/>
          </a:ln>
          <a:effectLst>
            <a:outerShdw blurRad="635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0C5D0D85-A193-A576-A6DF-378390C172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34"/>
          <a:stretch/>
        </p:blipFill>
        <p:spPr>
          <a:xfrm rot="5400000" flipH="1" flipV="1">
            <a:off x="-1265719" y="2187575"/>
            <a:ext cx="6857999" cy="2482850"/>
          </a:xfrm>
          <a:prstGeom prst="rect">
            <a:avLst/>
          </a:prstGeom>
        </p:spPr>
      </p:pic>
      <p:sp>
        <p:nvSpPr>
          <p:cNvPr id="13" name="Marcador de número de diapositiva 12">
            <a:extLst>
              <a:ext uri="{FF2B5EF4-FFF2-40B4-BE49-F238E27FC236}">
                <a16:creationId xmlns:a16="http://schemas.microsoft.com/office/drawing/2014/main" id="{7E4383D4-EE4F-45CA-C281-5C8688F7E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48524" y="70533"/>
            <a:ext cx="471949" cy="365125"/>
          </a:xfrm>
        </p:spPr>
        <p:txBody>
          <a:bodyPr/>
          <a:lstStyle/>
          <a:p>
            <a:pPr algn="ctr" rtl="0"/>
            <a:fld id="{6D22F896-40B5-4ADD-8801-0D06FADFA095}" type="slidenum">
              <a:rPr lang="es-ES" noProof="0" smtClean="0"/>
              <a:pPr algn="ctr" rtl="0"/>
              <a:t>17</a:t>
            </a:fld>
            <a:endParaRPr lang="es-ES" noProof="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44D0690E-403F-DFA9-F5CC-353C8D76BA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F70ABB3-DE56-C2AE-03EC-6FFA13EB0C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s-AR" noProof="0"/>
              <a:t>05 - 08 - 2025</a:t>
            </a:r>
            <a:endParaRPr lang="es-ES" noProof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47BAE91-3A47-2CF2-C995-EFCA6973E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/>
              <a:t>Barco, G.</a:t>
            </a:r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70AA40A6-B8CF-BB4D-6AA7-E4B40A940ECD}"/>
              </a:ext>
            </a:extLst>
          </p:cNvPr>
          <p:cNvSpPr/>
          <p:nvPr/>
        </p:nvSpPr>
        <p:spPr>
          <a:xfrm>
            <a:off x="0" y="10405"/>
            <a:ext cx="519236" cy="48538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17</a:t>
            </a:r>
            <a:endParaRPr lang="es-AR" sz="1200" dirty="0"/>
          </a:p>
        </p:txBody>
      </p:sp>
    </p:spTree>
    <p:extLst>
      <p:ext uri="{BB962C8B-B14F-4D97-AF65-F5344CB8AC3E}">
        <p14:creationId xmlns:p14="http://schemas.microsoft.com/office/powerpoint/2010/main" val="31195192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715DC9-74CA-48D7-467C-A5E4C48F86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5325532-0313-EFD7-F604-F21EEFA7DF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s-AR" noProof="0"/>
              <a:t>05 - 08 - 2025</a:t>
            </a:r>
            <a:endParaRPr lang="es-ES" noProof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A896DEA-4BD4-F4EA-2559-818ADECECC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/>
              <a:t>Barco, G.</a:t>
            </a: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087BBD03-6B51-5B64-031E-F0D064EC91A1}"/>
              </a:ext>
            </a:extLst>
          </p:cNvPr>
          <p:cNvSpPr txBox="1">
            <a:spLocks/>
          </p:cNvSpPr>
          <p:nvPr/>
        </p:nvSpPr>
        <p:spPr>
          <a:xfrm>
            <a:off x="2595716" y="2162367"/>
            <a:ext cx="7000567" cy="25332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5400" cap="none" dirty="0" err="1">
                <a:latin typeface="Georgia Pro Cond Semibold" panose="020F0502020204030204" pitchFamily="18" charset="0"/>
                <a:cs typeface="AngsanaUPC" panose="020B0502040204020203" pitchFamily="18" charset="-34"/>
              </a:rPr>
              <a:t>Results</a:t>
            </a:r>
            <a:r>
              <a:rPr lang="es-ES" sz="5400" cap="none" dirty="0">
                <a:latin typeface="Georgia Pro Cond Semibold" panose="020F0502020204030204" pitchFamily="18" charset="0"/>
                <a:cs typeface="AngsanaUPC" panose="020B0502040204020203" pitchFamily="18" charset="-34"/>
              </a:rPr>
              <a:t>:</a:t>
            </a:r>
          </a:p>
          <a:p>
            <a:pPr algn="l"/>
            <a:endParaRPr lang="es-ES" sz="5400" cap="none" dirty="0">
              <a:latin typeface="Georgia Pro Cond Semibold" panose="020F0502020204030204" pitchFamily="18" charset="0"/>
              <a:cs typeface="AngsanaUPC" panose="020B0502040204020203" pitchFamily="18" charset="-34"/>
            </a:endParaRPr>
          </a:p>
          <a:p>
            <a:r>
              <a:rPr lang="es-ES" sz="5400" cap="none" dirty="0" err="1">
                <a:latin typeface="Georgia Pro Cond Semibold" panose="020F0502020204030204" pitchFamily="18" charset="0"/>
                <a:cs typeface="AngsanaUPC" panose="020B0502040204020203" pitchFamily="18" charset="-34"/>
              </a:rPr>
              <a:t>Effect</a:t>
            </a:r>
            <a:r>
              <a:rPr lang="es-ES" sz="5400" cap="none" dirty="0">
                <a:latin typeface="Georgia Pro Cond Semibold" panose="020F0502020204030204" pitchFamily="18" charset="0"/>
                <a:cs typeface="AngsanaUPC" panose="020B0502040204020203" pitchFamily="18" charset="-34"/>
              </a:rPr>
              <a:t> </a:t>
            </a:r>
            <a:r>
              <a:rPr lang="es-ES" sz="5400" cap="none" dirty="0" err="1">
                <a:latin typeface="Georgia Pro Cond Semibold" panose="020F0502020204030204" pitchFamily="18" charset="0"/>
                <a:cs typeface="AngsanaUPC" panose="020B0502040204020203" pitchFamily="18" charset="-34"/>
              </a:rPr>
              <a:t>of</a:t>
            </a:r>
            <a:r>
              <a:rPr lang="es-ES" sz="5400" cap="none" dirty="0">
                <a:latin typeface="Georgia Pro Cond Semibold" panose="020F0502020204030204" pitchFamily="18" charset="0"/>
                <a:cs typeface="AngsanaUPC" panose="020B0502040204020203" pitchFamily="18" charset="-34"/>
              </a:rPr>
              <a:t> </a:t>
            </a:r>
            <a:r>
              <a:rPr lang="es-ES" sz="5400" cap="none" dirty="0" err="1">
                <a:latin typeface="Georgia Pro Cond Semibold" panose="020F0502020204030204" pitchFamily="18" charset="0"/>
                <a:cs typeface="AngsanaUPC" panose="020B0502040204020203" pitchFamily="18" charset="-34"/>
              </a:rPr>
              <a:t>Nitric</a:t>
            </a:r>
            <a:r>
              <a:rPr lang="es-ES" sz="5400" cap="none" dirty="0">
                <a:latin typeface="Georgia Pro Cond Semibold" panose="020F0502020204030204" pitchFamily="18" charset="0"/>
                <a:cs typeface="AngsanaUPC" panose="020B0502040204020203" pitchFamily="18" charset="-34"/>
              </a:rPr>
              <a:t> Oxide (NO) </a:t>
            </a:r>
            <a:r>
              <a:rPr lang="es-ES" sz="5400" cap="none" dirty="0" err="1">
                <a:latin typeface="Georgia Pro Cond Semibold" panose="020F0502020204030204" pitchFamily="18" charset="0"/>
                <a:cs typeface="AngsanaUPC" panose="020B0502040204020203" pitchFamily="18" charset="-34"/>
              </a:rPr>
              <a:t>contamination</a:t>
            </a:r>
            <a:r>
              <a:rPr lang="es-ES" sz="5400" cap="none" dirty="0">
                <a:latin typeface="Georgia Pro Cond Semibold" panose="020F0502020204030204" pitchFamily="18" charset="0"/>
                <a:cs typeface="AngsanaUPC" panose="020B0502040204020203" pitchFamily="18" charset="-34"/>
              </a:rPr>
              <a:t> in Ar/N2 </a:t>
            </a:r>
            <a:r>
              <a:rPr lang="es-ES" sz="5400" cap="none" dirty="0" err="1">
                <a:latin typeface="Georgia Pro Cond Semibold" panose="020F0502020204030204" pitchFamily="18" charset="0"/>
                <a:cs typeface="AngsanaUPC" panose="020B0502040204020203" pitchFamily="18" charset="-34"/>
              </a:rPr>
              <a:t>scintillation</a:t>
            </a:r>
            <a:r>
              <a:rPr lang="es-ES" sz="5400" cap="none" dirty="0">
                <a:latin typeface="Georgia Pro Cond Semibold" panose="020F0502020204030204" pitchFamily="18" charset="0"/>
                <a:cs typeface="AngsanaUPC" panose="020B0502040204020203" pitchFamily="18" charset="-34"/>
              </a:rPr>
              <a:t> </a:t>
            </a:r>
            <a:r>
              <a:rPr lang="es-ES" sz="5400" cap="none" dirty="0" err="1">
                <a:latin typeface="Georgia Pro Cond Semibold" panose="020F0502020204030204" pitchFamily="18" charset="0"/>
                <a:cs typeface="AngsanaUPC" panose="020B0502040204020203" pitchFamily="18" charset="-34"/>
              </a:rPr>
              <a:t>spectra</a:t>
            </a:r>
            <a:r>
              <a:rPr lang="es-ES" sz="5400" cap="none" dirty="0">
                <a:latin typeface="Georgia Pro Cond Semibold" panose="020F0502020204030204" pitchFamily="18" charset="0"/>
                <a:cs typeface="AngsanaUPC" panose="020B0502040204020203" pitchFamily="18" charset="-34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832320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19DA232A-E1FC-496E-639B-452544F2D0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ángulo 7">
            <a:extLst>
              <a:ext uri="{FF2B5EF4-FFF2-40B4-BE49-F238E27FC236}">
                <a16:creationId xmlns:a16="http://schemas.microsoft.com/office/drawing/2014/main" id="{41D01E2E-23E2-C61D-64A7-A59298BAF3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04F2B984-3A2A-DD4C-6B03-4711D9E88F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06393" cy="6858000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  <a:ln>
            <a:noFill/>
          </a:ln>
          <a:effectLst>
            <a:outerShdw blurRad="635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53A40634-5474-E03B-198D-48D26A0F19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34"/>
          <a:stretch/>
        </p:blipFill>
        <p:spPr>
          <a:xfrm rot="5400000" flipH="1" flipV="1">
            <a:off x="-1265719" y="2187575"/>
            <a:ext cx="6857999" cy="2482850"/>
          </a:xfrm>
          <a:prstGeom prst="rect">
            <a:avLst/>
          </a:prstGeom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D03F6F58-BD3F-948C-D4C2-A7CE42DEC51E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Rectángulo 19">
            <a:extLst>
              <a:ext uri="{FF2B5EF4-FFF2-40B4-BE49-F238E27FC236}">
                <a16:creationId xmlns:a16="http://schemas.microsoft.com/office/drawing/2014/main" id="{56F52FB6-67E4-5D40-0614-227D6AC063A7}"/>
              </a:ext>
            </a:extLst>
          </p:cNvPr>
          <p:cNvSpPr/>
          <p:nvPr/>
        </p:nvSpPr>
        <p:spPr>
          <a:xfrm>
            <a:off x="2615380" y="1403282"/>
            <a:ext cx="1292604" cy="51127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~1,5 ppm</a:t>
            </a:r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CB79AC65-38AF-7C75-3EC3-9305808AB9C0}"/>
              </a:ext>
            </a:extLst>
          </p:cNvPr>
          <p:cNvSpPr/>
          <p:nvPr/>
        </p:nvSpPr>
        <p:spPr>
          <a:xfrm>
            <a:off x="2615380" y="1986116"/>
            <a:ext cx="1292604" cy="51127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&lt; 0,1 ppm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50F1B9B-801C-1034-B40F-305709C734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s-AR" noProof="0"/>
              <a:t>05 - 08 - 2025</a:t>
            </a:r>
            <a:endParaRPr lang="es-ES" noProof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999EF1B-1631-6F56-612A-9BBB7F6674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/>
              <a:t>Barco, G.</a:t>
            </a:r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7805AB42-B932-C7A1-C791-BB173F9F0F67}"/>
              </a:ext>
            </a:extLst>
          </p:cNvPr>
          <p:cNvSpPr/>
          <p:nvPr/>
        </p:nvSpPr>
        <p:spPr>
          <a:xfrm>
            <a:off x="0" y="10405"/>
            <a:ext cx="519236" cy="48538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19</a:t>
            </a:r>
            <a:endParaRPr lang="es-AR" sz="1200" dirty="0"/>
          </a:p>
        </p:txBody>
      </p:sp>
    </p:spTree>
    <p:extLst>
      <p:ext uri="{BB962C8B-B14F-4D97-AF65-F5344CB8AC3E}">
        <p14:creationId xmlns:p14="http://schemas.microsoft.com/office/powerpoint/2010/main" val="40635265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CA08CFED-7B18-8D43-982D-0362509519B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3" b="50000"/>
          <a:stretch/>
        </p:blipFill>
        <p:spPr>
          <a:xfrm>
            <a:off x="1051048" y="2157781"/>
            <a:ext cx="5228412" cy="429746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9549555-FB56-A246-909B-161F8120877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000" t="35476" r="20511" b="21539"/>
          <a:stretch>
            <a:fillRect/>
          </a:stretch>
        </p:blipFill>
        <p:spPr>
          <a:xfrm>
            <a:off x="7241055" y="2474791"/>
            <a:ext cx="4532671" cy="4129332"/>
          </a:xfrm>
          <a:prstGeom prst="rect">
            <a:avLst/>
          </a:prstGeom>
        </p:spPr>
      </p:pic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57B53277-D583-1B74-5273-AD7589F7A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672425" y="6515266"/>
            <a:ext cx="1064342" cy="329381"/>
          </a:xfrm>
        </p:spPr>
        <p:txBody>
          <a:bodyPr vert="horz" lIns="91440" tIns="45720" rIns="91440" bIns="45720" rtlCol="0" anchor="ctr"/>
          <a:lstStyle/>
          <a:p>
            <a:r>
              <a:rPr lang="en-US" b="1" dirty="0">
                <a:solidFill>
                  <a:schemeClr val="tx2">
                    <a:lumMod val="10000"/>
                  </a:schemeClr>
                </a:solidFill>
              </a:rPr>
              <a:t>Barco, G.  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3768348D-FE9C-CA8E-BCEB-9434E39DDFA8}"/>
              </a:ext>
            </a:extLst>
          </p:cNvPr>
          <p:cNvSpPr txBox="1"/>
          <p:nvPr/>
        </p:nvSpPr>
        <p:spPr>
          <a:xfrm>
            <a:off x="5847736" y="161350"/>
            <a:ext cx="58305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tx2">
                    <a:lumMod val="10000"/>
                  </a:schemeClr>
                </a:solidFill>
              </a:rPr>
              <a:t>Technological challenge</a:t>
            </a:r>
            <a:endParaRPr lang="es-AR" sz="3200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CB71C794-B609-6C37-4ACC-C520E0A8DA7B}"/>
              </a:ext>
            </a:extLst>
          </p:cNvPr>
          <p:cNvSpPr/>
          <p:nvPr/>
        </p:nvSpPr>
        <p:spPr>
          <a:xfrm>
            <a:off x="4894567" y="746125"/>
            <a:ext cx="6987208" cy="1690400"/>
          </a:xfrm>
          <a:prstGeom prst="roundRect">
            <a:avLst/>
          </a:prstGeom>
          <a:solidFill>
            <a:schemeClr val="tx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Noble gases scintillate in the VUV (2</a:t>
            </a:r>
            <a:r>
              <a:rPr lang="en-US" baseline="30000" dirty="0">
                <a:solidFill>
                  <a:schemeClr val="bg1"/>
                </a:solidFill>
              </a:rPr>
              <a:t>nd</a:t>
            </a:r>
            <a:r>
              <a:rPr lang="en-US" dirty="0">
                <a:solidFill>
                  <a:schemeClr val="bg1"/>
                </a:solidFill>
              </a:rPr>
              <a:t> continuum)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Photoelectric effect causes feedback in Gaseous detectors!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VUV -Quenchers are added to </a:t>
            </a:r>
            <a:r>
              <a:rPr lang="en-US" dirty="0" err="1">
                <a:solidFill>
                  <a:schemeClr val="bg1"/>
                </a:solidFill>
              </a:rPr>
              <a:t>Ar</a:t>
            </a:r>
            <a:r>
              <a:rPr lang="en-US" dirty="0">
                <a:solidFill>
                  <a:schemeClr val="bg1"/>
                </a:solidFill>
              </a:rPr>
              <a:t> (e.g., CH</a:t>
            </a:r>
            <a:r>
              <a:rPr lang="en-US" baseline="-25000" dirty="0">
                <a:solidFill>
                  <a:schemeClr val="bg1"/>
                </a:solidFill>
              </a:rPr>
              <a:t>4</a:t>
            </a:r>
            <a:r>
              <a:rPr lang="en-US" dirty="0">
                <a:solidFill>
                  <a:schemeClr val="bg1"/>
                </a:solidFill>
              </a:rPr>
              <a:t>), to eliminate VUV-scintillation and increase maximum gain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CDC8CA3-A71F-DADF-0F28-9610B61DA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F156D0-E933-7440-B2A0-34A4D0B6A2BF}" type="slidenum">
              <a:rPr lang="en-US" smtClean="0"/>
              <a:t>2</a:t>
            </a:fld>
            <a:endParaRPr lang="en-US"/>
          </a:p>
        </p:txBody>
      </p:sp>
      <p:sp>
        <p:nvSpPr>
          <p:cNvPr id="8" name="Marcador de fecha 3">
            <a:extLst>
              <a:ext uri="{FF2B5EF4-FFF2-40B4-BE49-F238E27FC236}">
                <a16:creationId xmlns:a16="http://schemas.microsoft.com/office/drawing/2014/main" id="{BD4E119A-0684-9920-1C14-3EDE22E41624}"/>
              </a:ext>
            </a:extLst>
          </p:cNvPr>
          <p:cNvSpPr txBox="1">
            <a:spLocks/>
          </p:cNvSpPr>
          <p:nvPr/>
        </p:nvSpPr>
        <p:spPr>
          <a:xfrm>
            <a:off x="11189107" y="6477000"/>
            <a:ext cx="1064343" cy="402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es-es"/>
            </a:defPPr>
            <a:lvl1pPr>
              <a:defRPr sz="1050" b="1">
                <a:solidFill>
                  <a:schemeClr val="tx2">
                    <a:lumMod val="10000"/>
                  </a:schemeClr>
                </a:solidFill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s-AR" dirty="0"/>
              <a:t>05.08.2025</a:t>
            </a:r>
            <a:endParaRPr lang="es-ES" dirty="0"/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6DDAE3AD-8CAA-A23A-47FD-D4D12DE71B0E}"/>
              </a:ext>
            </a:extLst>
          </p:cNvPr>
          <p:cNvSpPr/>
          <p:nvPr/>
        </p:nvSpPr>
        <p:spPr>
          <a:xfrm>
            <a:off x="89452" y="130889"/>
            <a:ext cx="424284" cy="405180"/>
          </a:xfrm>
          <a:prstGeom prst="ellipse">
            <a:avLst/>
          </a:prstGeom>
          <a:solidFill>
            <a:schemeClr val="bg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endParaRPr lang="es-AR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FAE95E0D-CCBD-3481-2351-43F8A5B75964}"/>
              </a:ext>
            </a:extLst>
          </p:cNvPr>
          <p:cNvSpPr txBox="1"/>
          <p:nvPr/>
        </p:nvSpPr>
        <p:spPr>
          <a:xfrm>
            <a:off x="0" y="6539606"/>
            <a:ext cx="91204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</a:rPr>
              <a:t>D. Gonzalez Diaz</a:t>
            </a:r>
            <a:r>
              <a:rPr lang="en-US" sz="1200" dirty="0">
                <a:solidFill>
                  <a:schemeClr val="bg1"/>
                </a:solidFill>
              </a:rPr>
              <a:t> - </a:t>
            </a:r>
            <a:r>
              <a:rPr lang="en-GB" sz="1200" i="1" dirty="0">
                <a:solidFill>
                  <a:schemeClr val="bg1"/>
                </a:solidFill>
              </a:rPr>
              <a:t>Primary Scintillation in </a:t>
            </a:r>
            <a:r>
              <a:rPr lang="en-GB" sz="1200" i="1" dirty="0" err="1">
                <a:solidFill>
                  <a:schemeClr val="bg1"/>
                </a:solidFill>
              </a:rPr>
              <a:t>Ar</a:t>
            </a:r>
            <a:r>
              <a:rPr lang="en-GB" sz="1200" i="1" dirty="0">
                <a:solidFill>
                  <a:schemeClr val="bg1"/>
                </a:solidFill>
              </a:rPr>
              <a:t>-based Mixtures Aimed at Providing a To-signal in DUNE ND-Gar</a:t>
            </a:r>
            <a:r>
              <a:rPr lang="en-GB" sz="1200" dirty="0">
                <a:solidFill>
                  <a:schemeClr val="bg1"/>
                </a:solidFill>
              </a:rPr>
              <a:t> – </a:t>
            </a:r>
            <a:r>
              <a:rPr lang="en-US" sz="1200" dirty="0">
                <a:solidFill>
                  <a:schemeClr val="bg1"/>
                </a:solidFill>
              </a:rPr>
              <a:t>14.09.2021</a:t>
            </a:r>
          </a:p>
        </p:txBody>
      </p:sp>
    </p:spTree>
    <p:extLst>
      <p:ext uri="{BB962C8B-B14F-4D97-AF65-F5344CB8AC3E}">
        <p14:creationId xmlns:p14="http://schemas.microsoft.com/office/powerpoint/2010/main" val="6708631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47A40887-E2EC-416B-8937-E536F08717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ángulo 7">
            <a:extLst>
              <a:ext uri="{FF2B5EF4-FFF2-40B4-BE49-F238E27FC236}">
                <a16:creationId xmlns:a16="http://schemas.microsoft.com/office/drawing/2014/main" id="{9B5A3A31-3688-E22C-72E8-5A65866DCA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10315971-BF66-F13D-F288-EE9AB3DAFC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06393" cy="6858000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  <a:ln>
            <a:noFill/>
          </a:ln>
          <a:effectLst>
            <a:outerShdw blurRad="635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C916002F-B63E-056D-B925-3F46060BF7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34"/>
          <a:stretch/>
        </p:blipFill>
        <p:spPr>
          <a:xfrm rot="5400000" flipH="1" flipV="1">
            <a:off x="-1265719" y="2187575"/>
            <a:ext cx="6857999" cy="248285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59C2AE58-6828-4BD8-4E9B-A295654D8D68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8ACB5160-3BBA-2EEB-5CF7-CA859194AA8F}"/>
              </a:ext>
            </a:extLst>
          </p:cNvPr>
          <p:cNvSpPr/>
          <p:nvPr/>
        </p:nvSpPr>
        <p:spPr>
          <a:xfrm>
            <a:off x="2615380" y="1403282"/>
            <a:ext cx="1292604" cy="51127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~6 ppm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D946326E-C4BC-E43D-83FF-8FA81DB3D67C}"/>
              </a:ext>
            </a:extLst>
          </p:cNvPr>
          <p:cNvSpPr/>
          <p:nvPr/>
        </p:nvSpPr>
        <p:spPr>
          <a:xfrm>
            <a:off x="2615380" y="1986116"/>
            <a:ext cx="1292604" cy="51127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&lt; 0,6 ppm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74441B8-675B-C6B8-5EB0-0481B6B808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s-AR" noProof="0"/>
              <a:t>05 - 08 - 2025</a:t>
            </a:r>
            <a:endParaRPr lang="es-ES" noProof="0"/>
          </a:p>
        </p:txBody>
      </p:sp>
      <p:sp>
        <p:nvSpPr>
          <p:cNvPr id="9" name="Marcador de pie de página 8">
            <a:extLst>
              <a:ext uri="{FF2B5EF4-FFF2-40B4-BE49-F238E27FC236}">
                <a16:creationId xmlns:a16="http://schemas.microsoft.com/office/drawing/2014/main" id="{01A7CAE0-0D0E-28D5-BD60-952317915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/>
              <a:t>Barco, G.</a:t>
            </a: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792F71C1-C570-D492-1CAB-838929D72953}"/>
              </a:ext>
            </a:extLst>
          </p:cNvPr>
          <p:cNvSpPr/>
          <p:nvPr/>
        </p:nvSpPr>
        <p:spPr>
          <a:xfrm>
            <a:off x="71527" y="70533"/>
            <a:ext cx="519236" cy="48538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20</a:t>
            </a:r>
            <a:endParaRPr lang="es-AR" sz="1200" dirty="0"/>
          </a:p>
        </p:txBody>
      </p:sp>
    </p:spTree>
    <p:extLst>
      <p:ext uri="{BB962C8B-B14F-4D97-AF65-F5344CB8AC3E}">
        <p14:creationId xmlns:p14="http://schemas.microsoft.com/office/powerpoint/2010/main" val="42770865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48A9E264-EFD0-9FDC-73EF-E06CF7F846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ángulo 7">
            <a:extLst>
              <a:ext uri="{FF2B5EF4-FFF2-40B4-BE49-F238E27FC236}">
                <a16:creationId xmlns:a16="http://schemas.microsoft.com/office/drawing/2014/main" id="{FDE7CB16-CD07-F728-FDFC-7CE189508D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9E329BBC-E39A-01BF-0A97-CB8806A30B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06393" cy="6858000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  <a:ln>
            <a:noFill/>
          </a:ln>
          <a:effectLst>
            <a:outerShdw blurRad="635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3A4DB952-652E-9DB7-DD51-5CB93A0A1A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34"/>
          <a:stretch/>
        </p:blipFill>
        <p:spPr>
          <a:xfrm rot="5400000" flipH="1" flipV="1">
            <a:off x="-1265719" y="2187575"/>
            <a:ext cx="6857999" cy="2482850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FFDB0DEE-99CC-E168-3D2C-8EC3BEC86E0F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83461F09-660D-22FE-25EB-605DF65E641D}"/>
              </a:ext>
            </a:extLst>
          </p:cNvPr>
          <p:cNvSpPr/>
          <p:nvPr/>
        </p:nvSpPr>
        <p:spPr>
          <a:xfrm>
            <a:off x="2615380" y="1403282"/>
            <a:ext cx="1292604" cy="51127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~10 ppm</a:t>
            </a: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D9856D51-DCEC-27E8-D7F5-4AA5B6FA83D5}"/>
              </a:ext>
            </a:extLst>
          </p:cNvPr>
          <p:cNvSpPr/>
          <p:nvPr/>
        </p:nvSpPr>
        <p:spPr>
          <a:xfrm>
            <a:off x="2615380" y="1986116"/>
            <a:ext cx="1292604" cy="51127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&lt; 1 ppm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944CAC57-074C-8E85-78DA-CEDDBFFF9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s-AR" noProof="0"/>
              <a:t>05 - 08 - 2025</a:t>
            </a:r>
            <a:endParaRPr lang="es-ES" noProof="0"/>
          </a:p>
        </p:txBody>
      </p:sp>
      <p:sp>
        <p:nvSpPr>
          <p:cNvPr id="9" name="Marcador de pie de página 8">
            <a:extLst>
              <a:ext uri="{FF2B5EF4-FFF2-40B4-BE49-F238E27FC236}">
                <a16:creationId xmlns:a16="http://schemas.microsoft.com/office/drawing/2014/main" id="{EFBBDD27-9B40-D721-E761-B7D03A332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/>
              <a:t>Barco, G.</a:t>
            </a: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C05847BB-C662-22E5-AF45-AE21F8E784FC}"/>
              </a:ext>
            </a:extLst>
          </p:cNvPr>
          <p:cNvSpPr/>
          <p:nvPr/>
        </p:nvSpPr>
        <p:spPr>
          <a:xfrm>
            <a:off x="24974" y="10405"/>
            <a:ext cx="519236" cy="48538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21</a:t>
            </a:r>
            <a:endParaRPr lang="es-AR" sz="1200" dirty="0"/>
          </a:p>
        </p:txBody>
      </p:sp>
    </p:spTree>
    <p:extLst>
      <p:ext uri="{BB962C8B-B14F-4D97-AF65-F5344CB8AC3E}">
        <p14:creationId xmlns:p14="http://schemas.microsoft.com/office/powerpoint/2010/main" val="35495685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417A4FD-1554-FC0E-FF76-55DE67766D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8EDF03B5-CBAD-C585-4BE6-C37AE2AD38A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5338" t="45574" r="64857" b="22253"/>
          <a:stretch>
            <a:fillRect/>
          </a:stretch>
        </p:blipFill>
        <p:spPr>
          <a:xfrm>
            <a:off x="7757651" y="2595716"/>
            <a:ext cx="4434347" cy="4125759"/>
          </a:xfrm>
          <a:prstGeom prst="rect">
            <a:avLst/>
          </a:prstGeo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49FDC3B2-B067-CF97-D32C-EE703173A9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58810"/>
            <a:ext cx="7865636" cy="5142271"/>
          </a:xfrm>
          <a:prstGeom prst="rect">
            <a:avLst/>
          </a:prstGeom>
        </p:spPr>
      </p:pic>
      <p:sp>
        <p:nvSpPr>
          <p:cNvPr id="2" name="Flecha: a la derecha 1">
            <a:extLst>
              <a:ext uri="{FF2B5EF4-FFF2-40B4-BE49-F238E27FC236}">
                <a16:creationId xmlns:a16="http://schemas.microsoft.com/office/drawing/2014/main" id="{9664E14A-3035-2F23-0BD6-383009C78890}"/>
              </a:ext>
            </a:extLst>
          </p:cNvPr>
          <p:cNvSpPr/>
          <p:nvPr/>
        </p:nvSpPr>
        <p:spPr>
          <a:xfrm>
            <a:off x="2563469" y="5668141"/>
            <a:ext cx="3628103" cy="747331"/>
          </a:xfrm>
          <a:prstGeom prst="rightArrow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Sequence of transitions</a:t>
            </a:r>
            <a:endParaRPr lang="es-AR" dirty="0"/>
          </a:p>
        </p:txBody>
      </p:sp>
      <p:sp>
        <p:nvSpPr>
          <p:cNvPr id="10" name="Marcador de número de diapositiva 9">
            <a:extLst>
              <a:ext uri="{FF2B5EF4-FFF2-40B4-BE49-F238E27FC236}">
                <a16:creationId xmlns:a16="http://schemas.microsoft.com/office/drawing/2014/main" id="{6F948F52-9742-CEDC-28D5-FE6B6F111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D22F896-40B5-4ADD-8801-0D06FADFA095}" type="slidenum">
              <a:rPr lang="es-ES" noProof="0" smtClean="0"/>
              <a:t>22</a:t>
            </a:fld>
            <a:endParaRPr lang="es-ES" noProof="0" dirty="0"/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95911639-F969-1716-E12F-8BEC951E0461}"/>
              </a:ext>
            </a:extLst>
          </p:cNvPr>
          <p:cNvSpPr/>
          <p:nvPr/>
        </p:nvSpPr>
        <p:spPr>
          <a:xfrm>
            <a:off x="0" y="17445"/>
            <a:ext cx="519236" cy="485380"/>
          </a:xfrm>
          <a:prstGeom prst="ellipse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22</a:t>
            </a:r>
            <a:endParaRPr lang="es-AR" sz="1200" dirty="0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C7AF965F-FEE2-F41D-8241-47405A9BB6D8}"/>
              </a:ext>
            </a:extLst>
          </p:cNvPr>
          <p:cNvSpPr txBox="1">
            <a:spLocks/>
          </p:cNvSpPr>
          <p:nvPr/>
        </p:nvSpPr>
        <p:spPr>
          <a:xfrm>
            <a:off x="10335951" y="6606886"/>
            <a:ext cx="904461" cy="3140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es-es"/>
            </a:defPPr>
            <a:lvl1pPr marL="0" algn="l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chemeClr val="tx2">
                    <a:lumMod val="10000"/>
                  </a:schemeClr>
                </a:solidFill>
              </a:rPr>
              <a:t>Barco, G.  </a:t>
            </a:r>
          </a:p>
        </p:txBody>
      </p:sp>
      <p:sp>
        <p:nvSpPr>
          <p:cNvPr id="13" name="Marcador de fecha 3">
            <a:extLst>
              <a:ext uri="{FF2B5EF4-FFF2-40B4-BE49-F238E27FC236}">
                <a16:creationId xmlns:a16="http://schemas.microsoft.com/office/drawing/2014/main" id="{D95602E6-A0A9-E161-B285-23EBB02CF834}"/>
              </a:ext>
            </a:extLst>
          </p:cNvPr>
          <p:cNvSpPr txBox="1">
            <a:spLocks/>
          </p:cNvSpPr>
          <p:nvPr/>
        </p:nvSpPr>
        <p:spPr>
          <a:xfrm>
            <a:off x="11091324" y="6606886"/>
            <a:ext cx="1162879" cy="3140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es-es"/>
            </a:defPPr>
            <a:lvl1pPr>
              <a:defRPr sz="1050" b="1">
                <a:solidFill>
                  <a:schemeClr val="tx2">
                    <a:lumMod val="10000"/>
                  </a:schemeClr>
                </a:solidFill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dirty="0"/>
              <a:t>05 - 08 - 2025</a:t>
            </a:r>
            <a:endParaRPr lang="es-ES" dirty="0"/>
          </a:p>
        </p:txBody>
      </p:sp>
      <p:sp>
        <p:nvSpPr>
          <p:cNvPr id="14" name="Rectángulo: esquinas redondeadas 13">
            <a:extLst>
              <a:ext uri="{FF2B5EF4-FFF2-40B4-BE49-F238E27FC236}">
                <a16:creationId xmlns:a16="http://schemas.microsoft.com/office/drawing/2014/main" id="{8E473F08-29A1-CD0C-F346-061ED90F2A07}"/>
              </a:ext>
            </a:extLst>
          </p:cNvPr>
          <p:cNvSpPr/>
          <p:nvPr/>
        </p:nvSpPr>
        <p:spPr>
          <a:xfrm>
            <a:off x="6191572" y="442528"/>
            <a:ext cx="5397910" cy="763793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Scintillation mechanism</a:t>
            </a:r>
            <a:endParaRPr lang="en-CH" sz="2800" dirty="0">
              <a:solidFill>
                <a:schemeClr val="bg1"/>
              </a:solidFill>
            </a:endParaRPr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EA140864-9A08-CF05-5A76-A16C74DC1FBC}"/>
              </a:ext>
            </a:extLst>
          </p:cNvPr>
          <p:cNvSpPr/>
          <p:nvPr/>
        </p:nvSpPr>
        <p:spPr>
          <a:xfrm>
            <a:off x="755373" y="1967948"/>
            <a:ext cx="1808096" cy="1262269"/>
          </a:xfrm>
          <a:prstGeom prst="ellipse">
            <a:avLst/>
          </a:prstGeom>
          <a:solidFill>
            <a:srgbClr val="FF0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17" name="Elipse 16">
            <a:extLst>
              <a:ext uri="{FF2B5EF4-FFF2-40B4-BE49-F238E27FC236}">
                <a16:creationId xmlns:a16="http://schemas.microsoft.com/office/drawing/2014/main" id="{7D7FF3C5-8DF6-34B8-D939-DC12467EB989}"/>
              </a:ext>
            </a:extLst>
          </p:cNvPr>
          <p:cNvSpPr/>
          <p:nvPr/>
        </p:nvSpPr>
        <p:spPr>
          <a:xfrm>
            <a:off x="4434350" y="2531106"/>
            <a:ext cx="1808096" cy="2552461"/>
          </a:xfrm>
          <a:prstGeom prst="ellipse">
            <a:avLst/>
          </a:prstGeom>
          <a:solidFill>
            <a:srgbClr val="0070C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18" name="Elipse 17">
            <a:extLst>
              <a:ext uri="{FF2B5EF4-FFF2-40B4-BE49-F238E27FC236}">
                <a16:creationId xmlns:a16="http://schemas.microsoft.com/office/drawing/2014/main" id="{92D27DB8-6C08-3624-2FA9-56A6C85A16F5}"/>
              </a:ext>
            </a:extLst>
          </p:cNvPr>
          <p:cNvSpPr/>
          <p:nvPr/>
        </p:nvSpPr>
        <p:spPr>
          <a:xfrm>
            <a:off x="8113327" y="2856461"/>
            <a:ext cx="1748423" cy="2110494"/>
          </a:xfrm>
          <a:prstGeom prst="ellipse">
            <a:avLst/>
          </a:prstGeom>
          <a:solidFill>
            <a:srgbClr val="0070C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6C9C8E39-57F4-7B81-E0C8-4CDDDEBA0551}"/>
              </a:ext>
            </a:extLst>
          </p:cNvPr>
          <p:cNvSpPr/>
          <p:nvPr/>
        </p:nvSpPr>
        <p:spPr>
          <a:xfrm>
            <a:off x="9854022" y="3804191"/>
            <a:ext cx="1818742" cy="2847017"/>
          </a:xfrm>
          <a:prstGeom prst="ellipse">
            <a:avLst/>
          </a:prstGeom>
          <a:solidFill>
            <a:schemeClr val="accent3">
              <a:lumMod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3C7D6DCE-E005-C944-F944-8EC16BFFAA2C}"/>
              </a:ext>
            </a:extLst>
          </p:cNvPr>
          <p:cNvSpPr txBox="1"/>
          <p:nvPr/>
        </p:nvSpPr>
        <p:spPr>
          <a:xfrm>
            <a:off x="0" y="6396335"/>
            <a:ext cx="76954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b="1" dirty="0">
                <a:solidFill>
                  <a:schemeClr val="bg1"/>
                </a:solidFill>
              </a:rPr>
              <a:t>[*] B. </a:t>
            </a:r>
            <a:r>
              <a:rPr lang="es-AR" sz="1200" b="1" dirty="0" err="1">
                <a:solidFill>
                  <a:schemeClr val="bg1"/>
                </a:solidFill>
              </a:rPr>
              <a:t>Wen</a:t>
            </a:r>
            <a:r>
              <a:rPr lang="es-AR" sz="1200" b="1" dirty="0">
                <a:solidFill>
                  <a:schemeClr val="bg1"/>
                </a:solidFill>
              </a:rPr>
              <a:t>, H. </a:t>
            </a:r>
            <a:r>
              <a:rPr lang="es-AR" sz="1200" b="1" dirty="0" err="1">
                <a:solidFill>
                  <a:schemeClr val="bg1"/>
                </a:solidFill>
              </a:rPr>
              <a:t>Eilers</a:t>
            </a:r>
            <a:r>
              <a:rPr lang="es-AR" sz="1200" b="1" dirty="0">
                <a:solidFill>
                  <a:schemeClr val="bg1"/>
                </a:solidFill>
              </a:rPr>
              <a:t> </a:t>
            </a:r>
            <a:r>
              <a:rPr lang="en-GB" sz="1200" dirty="0">
                <a:solidFill>
                  <a:schemeClr val="bg1"/>
                </a:solidFill>
              </a:rPr>
              <a:t>– ‘</a:t>
            </a:r>
            <a:r>
              <a:rPr lang="en-US" sz="1200" dirty="0">
                <a:solidFill>
                  <a:schemeClr val="bg1"/>
                </a:solidFill>
              </a:rPr>
              <a:t>Potential interference mechanism for the detection of explosives via laser-based standoff techniques</a:t>
            </a:r>
            <a:r>
              <a:rPr lang="en-US" sz="1200" i="1" dirty="0">
                <a:solidFill>
                  <a:schemeClr val="bg1"/>
                </a:solidFill>
              </a:rPr>
              <a:t>’</a:t>
            </a:r>
            <a:r>
              <a:rPr lang="en-US" sz="1200" dirty="0">
                <a:solidFill>
                  <a:schemeClr val="bg1"/>
                </a:solidFill>
              </a:rPr>
              <a:t> -</a:t>
            </a:r>
            <a:r>
              <a:rPr lang="es-AR" sz="1200" dirty="0" err="1">
                <a:solidFill>
                  <a:schemeClr val="bg1"/>
                </a:solidFill>
              </a:rPr>
              <a:t>Appl</a:t>
            </a:r>
            <a:r>
              <a:rPr lang="es-AR" sz="1200" dirty="0">
                <a:solidFill>
                  <a:schemeClr val="bg1"/>
                </a:solidFill>
              </a:rPr>
              <a:t> </a:t>
            </a:r>
            <a:r>
              <a:rPr lang="es-AR" sz="1200" dirty="0" err="1">
                <a:solidFill>
                  <a:schemeClr val="bg1"/>
                </a:solidFill>
              </a:rPr>
              <a:t>Phys</a:t>
            </a:r>
            <a:r>
              <a:rPr lang="es-AR" sz="1200" dirty="0">
                <a:solidFill>
                  <a:schemeClr val="bg1"/>
                </a:solidFill>
              </a:rPr>
              <a:t> B (2012) 106:473–482 </a:t>
            </a:r>
            <a:r>
              <a:rPr lang="es-AR" sz="1200" b="1" dirty="0">
                <a:solidFill>
                  <a:schemeClr val="bg1"/>
                </a:solidFill>
              </a:rPr>
              <a:t>DOI 10.1007/s00340-011-4713-y</a:t>
            </a:r>
            <a:endParaRPr lang="en-CH" sz="1200" b="1" dirty="0">
              <a:solidFill>
                <a:schemeClr val="bg1"/>
              </a:solidFill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A0DA383E-4D73-0CB6-6F34-1E72526C03BC}"/>
              </a:ext>
            </a:extLst>
          </p:cNvPr>
          <p:cNvSpPr txBox="1"/>
          <p:nvPr/>
        </p:nvSpPr>
        <p:spPr>
          <a:xfrm>
            <a:off x="8396748" y="1740310"/>
            <a:ext cx="366252" cy="395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AR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39E11FA6-C747-2811-43C9-549D63238B90}"/>
              </a:ext>
            </a:extLst>
          </p:cNvPr>
          <p:cNvSpPr txBox="1"/>
          <p:nvPr/>
        </p:nvSpPr>
        <p:spPr>
          <a:xfrm>
            <a:off x="11703865" y="6138473"/>
            <a:ext cx="4570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1200" b="1" dirty="0">
                <a:solidFill>
                  <a:schemeClr val="bg1"/>
                </a:solidFill>
              </a:rPr>
              <a:t>[*]</a:t>
            </a:r>
            <a:endParaRPr lang="en-CH" sz="1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48612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CFBAD3E-0B10-501C-C55B-F2DB21EC24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2">
            <a:extLst>
              <a:ext uri="{FF2B5EF4-FFF2-40B4-BE49-F238E27FC236}">
                <a16:creationId xmlns:a16="http://schemas.microsoft.com/office/drawing/2014/main" id="{6836E0D1-2E48-80C1-2BFC-3940E36CA4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t="35476" r="20511" b="21539"/>
          <a:stretch>
            <a:fillRect/>
          </a:stretch>
        </p:blipFill>
        <p:spPr>
          <a:xfrm>
            <a:off x="4893481" y="609165"/>
            <a:ext cx="6771327" cy="6168781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9007117-6D56-9206-E820-3CE7D5D16638}"/>
              </a:ext>
            </a:extLst>
          </p:cNvPr>
          <p:cNvSpPr txBox="1">
            <a:spLocks/>
          </p:cNvSpPr>
          <p:nvPr/>
        </p:nvSpPr>
        <p:spPr>
          <a:xfrm>
            <a:off x="129208" y="1618119"/>
            <a:ext cx="45887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rtl="0">
              <a:defRPr lang="es-es"/>
            </a:defPPr>
            <a:lvl1pPr algn="ctr">
              <a:defRPr sz="3200">
                <a:solidFill>
                  <a:schemeClr val="tx2">
                    <a:lumMod val="10000"/>
                  </a:schemeClr>
                </a:solidFill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NO contamination</a:t>
            </a:r>
            <a:endParaRPr lang="en-CH" dirty="0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40444B2D-0D82-EF76-BD52-B099C17C2138}"/>
              </a:ext>
            </a:extLst>
          </p:cNvPr>
          <p:cNvSpPr/>
          <p:nvPr/>
        </p:nvSpPr>
        <p:spPr>
          <a:xfrm>
            <a:off x="6563254" y="746125"/>
            <a:ext cx="1003853" cy="5098774"/>
          </a:xfrm>
          <a:prstGeom prst="rect">
            <a:avLst/>
          </a:prstGeom>
          <a:solidFill>
            <a:srgbClr val="0070C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3196DE16-D1C9-2A3A-7234-2EBE6F3D0313}"/>
              </a:ext>
            </a:extLst>
          </p:cNvPr>
          <p:cNvSpPr/>
          <p:nvPr/>
        </p:nvSpPr>
        <p:spPr>
          <a:xfrm flipH="1">
            <a:off x="7567107" y="726539"/>
            <a:ext cx="1431235" cy="5098774"/>
          </a:xfrm>
          <a:prstGeom prst="rect">
            <a:avLst/>
          </a:prstGeom>
          <a:solidFill>
            <a:schemeClr val="accent2">
              <a:lumMod val="50000"/>
              <a:alpha val="43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D998EF4C-1F5A-AF86-F6AF-010E65FA5466}"/>
              </a:ext>
            </a:extLst>
          </p:cNvPr>
          <p:cNvSpPr/>
          <p:nvPr/>
        </p:nvSpPr>
        <p:spPr>
          <a:xfrm flipH="1">
            <a:off x="10843590" y="726539"/>
            <a:ext cx="685801" cy="5098774"/>
          </a:xfrm>
          <a:prstGeom prst="rect">
            <a:avLst/>
          </a:prstGeom>
          <a:solidFill>
            <a:srgbClr val="FF000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0459FBC4-A8AE-67FB-6C9C-DDA8E4327053}"/>
              </a:ext>
            </a:extLst>
          </p:cNvPr>
          <p:cNvSpPr/>
          <p:nvPr/>
        </p:nvSpPr>
        <p:spPr>
          <a:xfrm flipH="1">
            <a:off x="169266" y="3587212"/>
            <a:ext cx="1909317" cy="584775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 Scintillation</a:t>
            </a:r>
            <a:endParaRPr lang="es-AR" dirty="0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A78E3CDA-478D-2F17-B0E6-F038EB3E0772}"/>
              </a:ext>
            </a:extLst>
          </p:cNvPr>
          <p:cNvSpPr/>
          <p:nvPr/>
        </p:nvSpPr>
        <p:spPr>
          <a:xfrm>
            <a:off x="169266" y="2765281"/>
            <a:ext cx="1909317" cy="58477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Ar</a:t>
            </a:r>
            <a:r>
              <a:rPr lang="en-US" dirty="0"/>
              <a:t> Scintillation</a:t>
            </a:r>
            <a:endParaRPr lang="es-AR" dirty="0"/>
          </a:p>
        </p:txBody>
      </p:sp>
      <p:sp>
        <p:nvSpPr>
          <p:cNvPr id="15" name="Subtítulo 2">
            <a:extLst>
              <a:ext uri="{FF2B5EF4-FFF2-40B4-BE49-F238E27FC236}">
                <a16:creationId xmlns:a16="http://schemas.microsoft.com/office/drawing/2014/main" id="{B241EA8E-3A43-F3C7-C474-108D578B0817}"/>
              </a:ext>
            </a:extLst>
          </p:cNvPr>
          <p:cNvSpPr txBox="1">
            <a:spLocks/>
          </p:cNvSpPr>
          <p:nvPr/>
        </p:nvSpPr>
        <p:spPr>
          <a:xfrm>
            <a:off x="2287303" y="2765282"/>
            <a:ext cx="2464253" cy="5847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s-ES" dirty="0">
                <a:solidFill>
                  <a:schemeClr val="bg1"/>
                </a:solidFill>
              </a:rPr>
              <a:t>100 nm – 150 nm</a:t>
            </a:r>
          </a:p>
        </p:txBody>
      </p:sp>
      <p:sp>
        <p:nvSpPr>
          <p:cNvPr id="18" name="Subtítulo 2">
            <a:extLst>
              <a:ext uri="{FF2B5EF4-FFF2-40B4-BE49-F238E27FC236}">
                <a16:creationId xmlns:a16="http://schemas.microsoft.com/office/drawing/2014/main" id="{4CFCF531-A606-629E-3C7F-727CE18BA5C1}"/>
              </a:ext>
            </a:extLst>
          </p:cNvPr>
          <p:cNvSpPr txBox="1">
            <a:spLocks/>
          </p:cNvSpPr>
          <p:nvPr/>
        </p:nvSpPr>
        <p:spPr>
          <a:xfrm>
            <a:off x="2293811" y="3587211"/>
            <a:ext cx="2464253" cy="5847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s-ES" dirty="0">
                <a:solidFill>
                  <a:schemeClr val="bg1"/>
                </a:solidFill>
              </a:rPr>
              <a:t>200 nm – 300 nm</a:t>
            </a:r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BFEE754E-91D1-E964-D59F-E60F0AE3FC5C}"/>
              </a:ext>
            </a:extLst>
          </p:cNvPr>
          <p:cNvSpPr/>
          <p:nvPr/>
        </p:nvSpPr>
        <p:spPr>
          <a:xfrm>
            <a:off x="153853" y="4409140"/>
            <a:ext cx="1909317" cy="58477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N2 Scintillation</a:t>
            </a:r>
            <a:endParaRPr lang="es-AR" dirty="0"/>
          </a:p>
        </p:txBody>
      </p:sp>
      <p:sp>
        <p:nvSpPr>
          <p:cNvPr id="20" name="Subtítulo 2">
            <a:extLst>
              <a:ext uri="{FF2B5EF4-FFF2-40B4-BE49-F238E27FC236}">
                <a16:creationId xmlns:a16="http://schemas.microsoft.com/office/drawing/2014/main" id="{2A34E2B9-5237-1152-24D5-375C8C605D9E}"/>
              </a:ext>
            </a:extLst>
          </p:cNvPr>
          <p:cNvSpPr txBox="1">
            <a:spLocks/>
          </p:cNvSpPr>
          <p:nvPr/>
        </p:nvSpPr>
        <p:spPr>
          <a:xfrm>
            <a:off x="2271889" y="4409140"/>
            <a:ext cx="2464253" cy="5847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s-ES" dirty="0">
                <a:solidFill>
                  <a:schemeClr val="bg1"/>
                </a:solidFill>
              </a:rPr>
              <a:t>300 nm – 450 nm</a:t>
            </a:r>
          </a:p>
        </p:txBody>
      </p:sp>
      <p:sp>
        <p:nvSpPr>
          <p:cNvPr id="24" name="Marcador de fecha 23">
            <a:extLst>
              <a:ext uri="{FF2B5EF4-FFF2-40B4-BE49-F238E27FC236}">
                <a16:creationId xmlns:a16="http://schemas.microsoft.com/office/drawing/2014/main" id="{B6B288A0-88B7-DDCF-2361-8F4CD53D6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s-AR" noProof="0"/>
              <a:t>05 - 08 - 2025</a:t>
            </a:r>
            <a:endParaRPr lang="es-ES" noProof="0"/>
          </a:p>
        </p:txBody>
      </p:sp>
      <p:sp>
        <p:nvSpPr>
          <p:cNvPr id="26" name="Marcador de número de diapositiva 25">
            <a:extLst>
              <a:ext uri="{FF2B5EF4-FFF2-40B4-BE49-F238E27FC236}">
                <a16:creationId xmlns:a16="http://schemas.microsoft.com/office/drawing/2014/main" id="{AB031983-40B5-4E17-ABCE-D82068735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D22F896-40B5-4ADD-8801-0D06FADFA095}" type="slidenum">
              <a:rPr lang="es-ES" noProof="0" smtClean="0"/>
              <a:t>23</a:t>
            </a:fld>
            <a:endParaRPr lang="es-ES" noProof="0"/>
          </a:p>
        </p:txBody>
      </p:sp>
      <p:sp>
        <p:nvSpPr>
          <p:cNvPr id="27" name="Elipse 26">
            <a:extLst>
              <a:ext uri="{FF2B5EF4-FFF2-40B4-BE49-F238E27FC236}">
                <a16:creationId xmlns:a16="http://schemas.microsoft.com/office/drawing/2014/main" id="{B19A7B36-6D9A-B1F0-3C12-74E835BF6450}"/>
              </a:ext>
            </a:extLst>
          </p:cNvPr>
          <p:cNvSpPr/>
          <p:nvPr/>
        </p:nvSpPr>
        <p:spPr>
          <a:xfrm>
            <a:off x="0" y="0"/>
            <a:ext cx="519236" cy="485380"/>
          </a:xfrm>
          <a:prstGeom prst="ellipse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23</a:t>
            </a:r>
            <a:endParaRPr lang="es-AR" sz="1200" dirty="0"/>
          </a:p>
        </p:txBody>
      </p:sp>
      <p:sp>
        <p:nvSpPr>
          <p:cNvPr id="28" name="Footer Placeholder 4">
            <a:extLst>
              <a:ext uri="{FF2B5EF4-FFF2-40B4-BE49-F238E27FC236}">
                <a16:creationId xmlns:a16="http://schemas.microsoft.com/office/drawing/2014/main" id="{847ADD9D-534D-E03C-5C60-E4CE3CF273FA}"/>
              </a:ext>
            </a:extLst>
          </p:cNvPr>
          <p:cNvSpPr txBox="1">
            <a:spLocks/>
          </p:cNvSpPr>
          <p:nvPr/>
        </p:nvSpPr>
        <p:spPr>
          <a:xfrm>
            <a:off x="0" y="6526488"/>
            <a:ext cx="8168958" cy="3140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es-es"/>
            </a:defPPr>
            <a:lvl1pPr marL="0" algn="l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chemeClr val="tx2">
                    <a:lumMod val="10000"/>
                  </a:schemeClr>
                </a:solidFill>
              </a:rPr>
              <a:t>Barco, G.  </a:t>
            </a:r>
          </a:p>
        </p:txBody>
      </p:sp>
      <p:sp>
        <p:nvSpPr>
          <p:cNvPr id="29" name="Marcador de fecha 3">
            <a:extLst>
              <a:ext uri="{FF2B5EF4-FFF2-40B4-BE49-F238E27FC236}">
                <a16:creationId xmlns:a16="http://schemas.microsoft.com/office/drawing/2014/main" id="{2BE87EB9-A260-9829-F80B-D3F7D678378F}"/>
              </a:ext>
            </a:extLst>
          </p:cNvPr>
          <p:cNvSpPr txBox="1">
            <a:spLocks/>
          </p:cNvSpPr>
          <p:nvPr/>
        </p:nvSpPr>
        <p:spPr>
          <a:xfrm>
            <a:off x="9281160" y="6492874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es-es"/>
            </a:defPPr>
            <a:lvl1pPr>
              <a:defRPr sz="1050" b="1">
                <a:solidFill>
                  <a:schemeClr val="tx2">
                    <a:lumMod val="10000"/>
                  </a:schemeClr>
                </a:solidFill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s-AR"/>
              <a:t>05 - 08 - 2025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515870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C06397-7B16-D5E3-692F-E6FE010D56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2BB973C-D9EE-AEE0-C86D-151C10C831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s-AR" noProof="0"/>
              <a:t>05 - 08 - 2025</a:t>
            </a:r>
            <a:endParaRPr lang="es-ES" noProof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E0D0B1F-6932-1C67-F43D-3B6049E54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/>
              <a:t>Barco, G.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079126A-9DA8-25E4-AE51-BF7C3C6AC900}"/>
              </a:ext>
            </a:extLst>
          </p:cNvPr>
          <p:cNvSpPr txBox="1">
            <a:spLocks/>
          </p:cNvSpPr>
          <p:nvPr/>
        </p:nvSpPr>
        <p:spPr>
          <a:xfrm>
            <a:off x="2595716" y="2162367"/>
            <a:ext cx="7000567" cy="25332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5400" cap="none" dirty="0" err="1">
                <a:latin typeface="Georgia Pro Cond Semibold" panose="020F0502020204030204" pitchFamily="18" charset="0"/>
                <a:cs typeface="AngsanaUPC" panose="020B0502040204020203" pitchFamily="18" charset="-34"/>
              </a:rPr>
              <a:t>Results</a:t>
            </a:r>
            <a:r>
              <a:rPr lang="es-ES" sz="5400" cap="none" dirty="0">
                <a:latin typeface="Georgia Pro Cond Semibold" panose="020F0502020204030204" pitchFamily="18" charset="0"/>
                <a:cs typeface="AngsanaUPC" panose="020B0502040204020203" pitchFamily="18" charset="-34"/>
              </a:rPr>
              <a:t>:</a:t>
            </a:r>
          </a:p>
          <a:p>
            <a:pPr algn="l"/>
            <a:endParaRPr lang="es-ES" sz="5400" cap="none" dirty="0">
              <a:latin typeface="Georgia Pro Cond Semibold" panose="020F0502020204030204" pitchFamily="18" charset="0"/>
              <a:cs typeface="AngsanaUPC" panose="020B0502040204020203" pitchFamily="18" charset="-34"/>
            </a:endParaRPr>
          </a:p>
          <a:p>
            <a:r>
              <a:rPr lang="es-ES" sz="5400" cap="none" dirty="0" err="1">
                <a:latin typeface="Georgia Pro Cond Semibold" panose="020F0502020204030204" pitchFamily="18" charset="0"/>
                <a:cs typeface="AngsanaUPC" panose="020B0502040204020203" pitchFamily="18" charset="-34"/>
              </a:rPr>
              <a:t>Scintillation</a:t>
            </a:r>
            <a:r>
              <a:rPr lang="es-ES" sz="5400" cap="none" dirty="0">
                <a:latin typeface="Georgia Pro Cond Semibold" panose="020F0502020204030204" pitchFamily="18" charset="0"/>
                <a:cs typeface="AngsanaUPC" panose="020B0502040204020203" pitchFamily="18" charset="-34"/>
              </a:rPr>
              <a:t> </a:t>
            </a:r>
            <a:r>
              <a:rPr lang="es-ES" sz="5400" cap="none" dirty="0" err="1">
                <a:latin typeface="Georgia Pro Cond Semibold" panose="020F0502020204030204" pitchFamily="18" charset="0"/>
                <a:cs typeface="AngsanaUPC" panose="020B0502040204020203" pitchFamily="18" charset="-34"/>
              </a:rPr>
              <a:t>yield</a:t>
            </a:r>
            <a:r>
              <a:rPr lang="es-ES" sz="5400" cap="none" dirty="0">
                <a:latin typeface="Georgia Pro Cond Semibold" panose="020F0502020204030204" pitchFamily="18" charset="0"/>
                <a:cs typeface="AngsanaUPC" panose="020B0502040204020203" pitchFamily="18" charset="-34"/>
              </a:rPr>
              <a:t> </a:t>
            </a:r>
            <a:r>
              <a:rPr lang="es-ES" sz="5400" cap="none" dirty="0" err="1">
                <a:latin typeface="Georgia Pro Cond Semibold" panose="020F0502020204030204" pitchFamily="18" charset="0"/>
                <a:cs typeface="AngsanaUPC" panose="020B0502040204020203" pitchFamily="18" charset="-34"/>
              </a:rPr>
              <a:t>of</a:t>
            </a:r>
            <a:r>
              <a:rPr lang="es-ES" sz="5400" cap="none" dirty="0">
                <a:latin typeface="Georgia Pro Cond Semibold" panose="020F0502020204030204" pitchFamily="18" charset="0"/>
                <a:cs typeface="AngsanaUPC" panose="020B0502040204020203" pitchFamily="18" charset="-34"/>
              </a:rPr>
              <a:t> Ar/N2 mixtures</a:t>
            </a:r>
          </a:p>
        </p:txBody>
      </p:sp>
    </p:spTree>
    <p:extLst>
      <p:ext uri="{BB962C8B-B14F-4D97-AF65-F5344CB8AC3E}">
        <p14:creationId xmlns:p14="http://schemas.microsoft.com/office/powerpoint/2010/main" val="34663102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1CC4927-49F0-2BD1-F868-A18DEDAA71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6E0436F0-3EC2-2DFC-6F4E-B2B567575F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598356"/>
          </a:xfrm>
          <a:prstGeom prst="rect">
            <a:avLst/>
          </a:prstGeom>
        </p:spPr>
      </p:pic>
      <p:sp>
        <p:nvSpPr>
          <p:cNvPr id="11" name="Elipse 10">
            <a:extLst>
              <a:ext uri="{FF2B5EF4-FFF2-40B4-BE49-F238E27FC236}">
                <a16:creationId xmlns:a16="http://schemas.microsoft.com/office/drawing/2014/main" id="{2F853E5C-FC9E-8018-9700-FF0B05EDA55F}"/>
              </a:ext>
            </a:extLst>
          </p:cNvPr>
          <p:cNvSpPr/>
          <p:nvPr/>
        </p:nvSpPr>
        <p:spPr>
          <a:xfrm>
            <a:off x="0" y="6375933"/>
            <a:ext cx="519236" cy="485380"/>
          </a:xfrm>
          <a:prstGeom prst="ellipse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25</a:t>
            </a:r>
            <a:endParaRPr lang="es-AR" sz="1200" dirty="0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BC6CAA01-5284-1D9F-C948-8E03074B46B6}"/>
              </a:ext>
            </a:extLst>
          </p:cNvPr>
          <p:cNvSpPr txBox="1">
            <a:spLocks/>
          </p:cNvSpPr>
          <p:nvPr/>
        </p:nvSpPr>
        <p:spPr>
          <a:xfrm>
            <a:off x="646042" y="6492874"/>
            <a:ext cx="7522915" cy="3476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es-es"/>
            </a:defPPr>
            <a:lvl1pPr marL="0" algn="l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chemeClr val="tx2">
                    <a:lumMod val="10000"/>
                  </a:schemeClr>
                </a:solidFill>
              </a:rPr>
              <a:t>Barco, G.  </a:t>
            </a:r>
          </a:p>
        </p:txBody>
      </p:sp>
      <p:sp>
        <p:nvSpPr>
          <p:cNvPr id="13" name="Marcador de fecha 3">
            <a:extLst>
              <a:ext uri="{FF2B5EF4-FFF2-40B4-BE49-F238E27FC236}">
                <a16:creationId xmlns:a16="http://schemas.microsoft.com/office/drawing/2014/main" id="{F4EC52D8-15AB-42F6-0073-62C4C7B01492}"/>
              </a:ext>
            </a:extLst>
          </p:cNvPr>
          <p:cNvSpPr txBox="1">
            <a:spLocks/>
          </p:cNvSpPr>
          <p:nvPr/>
        </p:nvSpPr>
        <p:spPr>
          <a:xfrm>
            <a:off x="9281160" y="6492874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es-es"/>
            </a:defPPr>
            <a:lvl1pPr>
              <a:defRPr sz="1050" b="1">
                <a:solidFill>
                  <a:schemeClr val="tx2">
                    <a:lumMod val="10000"/>
                  </a:schemeClr>
                </a:solidFill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s-AR" dirty="0"/>
              <a:t>05 - 08 - 2025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466721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CD7491B-1177-25BB-45A5-3B5EFBB95A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57CEC562-AFCE-3849-4C09-B95F74AF24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12192000" cy="6598356"/>
          </a:xfrm>
          <a:prstGeom prst="rect">
            <a:avLst/>
          </a:prstGeom>
        </p:spPr>
      </p:pic>
      <p:sp>
        <p:nvSpPr>
          <p:cNvPr id="9" name="Marcador de pie de página 8">
            <a:extLst>
              <a:ext uri="{FF2B5EF4-FFF2-40B4-BE49-F238E27FC236}">
                <a16:creationId xmlns:a16="http://schemas.microsoft.com/office/drawing/2014/main" id="{EF1D460A-D740-FBC0-5618-D352307ECE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/>
              <a:t>Barco, G.</a:t>
            </a: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826BA484-744F-BFF0-AEE9-D83CF6D5DFE7}"/>
              </a:ext>
            </a:extLst>
          </p:cNvPr>
          <p:cNvSpPr/>
          <p:nvPr/>
        </p:nvSpPr>
        <p:spPr>
          <a:xfrm>
            <a:off x="0" y="6375933"/>
            <a:ext cx="519236" cy="485380"/>
          </a:xfrm>
          <a:prstGeom prst="ellipse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26</a:t>
            </a:r>
            <a:endParaRPr lang="es-AR" sz="1200" dirty="0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70ADF581-132A-DF70-3F79-47B1254B4A2F}"/>
              </a:ext>
            </a:extLst>
          </p:cNvPr>
          <p:cNvSpPr txBox="1">
            <a:spLocks/>
          </p:cNvSpPr>
          <p:nvPr/>
        </p:nvSpPr>
        <p:spPr>
          <a:xfrm>
            <a:off x="656396" y="6526488"/>
            <a:ext cx="7512562" cy="3140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es-es"/>
            </a:defPPr>
            <a:lvl1pPr marL="0" algn="l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chemeClr val="tx2">
                    <a:lumMod val="10000"/>
                  </a:schemeClr>
                </a:solidFill>
              </a:rPr>
              <a:t>Barco, G.  </a:t>
            </a:r>
          </a:p>
        </p:txBody>
      </p:sp>
      <p:sp>
        <p:nvSpPr>
          <p:cNvPr id="13" name="Marcador de fecha 3">
            <a:extLst>
              <a:ext uri="{FF2B5EF4-FFF2-40B4-BE49-F238E27FC236}">
                <a16:creationId xmlns:a16="http://schemas.microsoft.com/office/drawing/2014/main" id="{8325FDB0-7A46-7B1B-2574-788702479899}"/>
              </a:ext>
            </a:extLst>
          </p:cNvPr>
          <p:cNvSpPr txBox="1">
            <a:spLocks/>
          </p:cNvSpPr>
          <p:nvPr/>
        </p:nvSpPr>
        <p:spPr>
          <a:xfrm>
            <a:off x="10866783" y="6477000"/>
            <a:ext cx="127883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es-es"/>
            </a:defPPr>
            <a:lvl1pPr>
              <a:defRPr sz="1050" b="1">
                <a:solidFill>
                  <a:schemeClr val="tx2">
                    <a:lumMod val="10000"/>
                  </a:schemeClr>
                </a:solidFill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s-AR" dirty="0"/>
              <a:t>05 - 08 - 2025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082869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012A684-9C51-677C-F297-CF01F9D41A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2D56BDF1-44E3-AB9B-A3DC-4CB89AAB72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781880"/>
          </a:xfrm>
          <a:prstGeom prst="rect">
            <a:avLst/>
          </a:prstGeom>
        </p:spPr>
      </p:pic>
      <p:sp>
        <p:nvSpPr>
          <p:cNvPr id="8" name="Marcador de fecha 7">
            <a:extLst>
              <a:ext uri="{FF2B5EF4-FFF2-40B4-BE49-F238E27FC236}">
                <a16:creationId xmlns:a16="http://schemas.microsoft.com/office/drawing/2014/main" id="{99DC4BB5-DE96-13AD-CBB6-3FBE83DE30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s-AR" noProof="0"/>
              <a:t>05 - 08 - 2025</a:t>
            </a:r>
            <a:endParaRPr lang="es-ES" noProof="0"/>
          </a:p>
        </p:txBody>
      </p:sp>
      <p:sp>
        <p:nvSpPr>
          <p:cNvPr id="9" name="Marcador de pie de página 8">
            <a:extLst>
              <a:ext uri="{FF2B5EF4-FFF2-40B4-BE49-F238E27FC236}">
                <a16:creationId xmlns:a16="http://schemas.microsoft.com/office/drawing/2014/main" id="{F2BA25C4-E539-AD90-97E1-11A4EC045E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/>
              <a:t>Barco, G.</a:t>
            </a: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DC548DDD-B060-73DE-7AA1-26C4CEAD9DDD}"/>
              </a:ext>
            </a:extLst>
          </p:cNvPr>
          <p:cNvSpPr/>
          <p:nvPr/>
        </p:nvSpPr>
        <p:spPr>
          <a:xfrm>
            <a:off x="0" y="0"/>
            <a:ext cx="519236" cy="485380"/>
          </a:xfrm>
          <a:prstGeom prst="ellipse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27</a:t>
            </a:r>
            <a:endParaRPr lang="es-AR" sz="1200" dirty="0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D41C5C9F-77EC-4990-4217-6B74B0ACF369}"/>
              </a:ext>
            </a:extLst>
          </p:cNvPr>
          <p:cNvSpPr txBox="1">
            <a:spLocks/>
          </p:cNvSpPr>
          <p:nvPr/>
        </p:nvSpPr>
        <p:spPr>
          <a:xfrm>
            <a:off x="0" y="6526488"/>
            <a:ext cx="8168958" cy="3140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es-es"/>
            </a:defPPr>
            <a:lvl1pPr marL="0" algn="l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chemeClr val="tx2">
                    <a:lumMod val="10000"/>
                  </a:schemeClr>
                </a:solidFill>
              </a:rPr>
              <a:t>Barco, G.  </a:t>
            </a:r>
          </a:p>
        </p:txBody>
      </p:sp>
      <p:sp>
        <p:nvSpPr>
          <p:cNvPr id="13" name="Marcador de fecha 3">
            <a:extLst>
              <a:ext uri="{FF2B5EF4-FFF2-40B4-BE49-F238E27FC236}">
                <a16:creationId xmlns:a16="http://schemas.microsoft.com/office/drawing/2014/main" id="{E3496E31-EC2F-49E4-E6E6-D0FAC73D6B25}"/>
              </a:ext>
            </a:extLst>
          </p:cNvPr>
          <p:cNvSpPr txBox="1">
            <a:spLocks/>
          </p:cNvSpPr>
          <p:nvPr/>
        </p:nvSpPr>
        <p:spPr>
          <a:xfrm>
            <a:off x="9281160" y="6492874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es-es"/>
            </a:defPPr>
            <a:lvl1pPr>
              <a:defRPr sz="1050" b="1">
                <a:solidFill>
                  <a:schemeClr val="tx2">
                    <a:lumMod val="10000"/>
                  </a:schemeClr>
                </a:solidFill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s-AR"/>
              <a:t>05 - 08 - 2025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0649450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53829780-11F4-A63D-6227-78AA191A5B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ángulo 7">
            <a:extLst>
              <a:ext uri="{FF2B5EF4-FFF2-40B4-BE49-F238E27FC236}">
                <a16:creationId xmlns:a16="http://schemas.microsoft.com/office/drawing/2014/main" id="{E2EA20D4-A826-87A2-904A-1B6600BB82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FE8634B4-5106-C9E4-1A52-B85C430E0D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06393" cy="6858000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  <a:ln>
            <a:noFill/>
          </a:ln>
          <a:effectLst>
            <a:outerShdw blurRad="635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4DCC4296-A36E-F112-F22E-BE81481814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34"/>
          <a:stretch/>
        </p:blipFill>
        <p:spPr>
          <a:xfrm rot="5400000" flipH="1" flipV="1">
            <a:off x="-1265719" y="2187575"/>
            <a:ext cx="6857999" cy="2482850"/>
          </a:xfrm>
          <a:prstGeom prst="rect">
            <a:avLst/>
          </a:prstGeom>
        </p:spPr>
      </p:pic>
      <p:sp>
        <p:nvSpPr>
          <p:cNvPr id="2" name="Título 6">
            <a:extLst>
              <a:ext uri="{FF2B5EF4-FFF2-40B4-BE49-F238E27FC236}">
                <a16:creationId xmlns:a16="http://schemas.microsoft.com/office/drawing/2014/main" id="{6DCA8250-B62F-7693-13BA-1CC761329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38973" y="74407"/>
            <a:ext cx="3881041" cy="1293028"/>
          </a:xfrm>
        </p:spPr>
        <p:txBody>
          <a:bodyPr/>
          <a:lstStyle/>
          <a:p>
            <a:r>
              <a:rPr lang="en-US" dirty="0"/>
              <a:t>Conclusions</a:t>
            </a:r>
            <a:endParaRPr lang="es-AR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BF62B4CE-41D5-18D6-7503-F719F5093D8D}"/>
              </a:ext>
            </a:extLst>
          </p:cNvPr>
          <p:cNvSpPr txBox="1"/>
          <p:nvPr/>
        </p:nvSpPr>
        <p:spPr>
          <a:xfrm>
            <a:off x="3854612" y="1152033"/>
            <a:ext cx="8180439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tx2">
                  <a:lumMod val="60000"/>
                  <a:lumOff val="40000"/>
                </a:schemeClr>
              </a:buClr>
              <a:buSzPct val="50000"/>
              <a:buFont typeface="Wingdings" panose="05000000000000000000" pitchFamily="2" charset="2"/>
              <a:buChar char="Ø"/>
            </a:pPr>
            <a:r>
              <a:rPr lang="en-US" sz="2400" dirty="0">
                <a:latin typeface="Aptos SemiBold" panose="020B0004020202020204" pitchFamily="34" charset="0"/>
              </a:rPr>
              <a:t>N2 seems to be a nice VUV- quencher, producing a wavelength-shift to the range of 300-450nm.</a:t>
            </a:r>
          </a:p>
          <a:p>
            <a:pPr marL="285750" indent="-285750">
              <a:buClr>
                <a:schemeClr val="tx2">
                  <a:lumMod val="60000"/>
                  <a:lumOff val="40000"/>
                </a:schemeClr>
              </a:buClr>
              <a:buSzPct val="50000"/>
              <a:buFont typeface="Wingdings" panose="05000000000000000000" pitchFamily="2" charset="2"/>
              <a:buChar char="Ø"/>
            </a:pPr>
            <a:endParaRPr lang="en-US" sz="2400" dirty="0">
              <a:latin typeface="Aptos SemiBold" panose="020B0004020202020204" pitchFamily="34" charset="0"/>
            </a:endParaRPr>
          </a:p>
          <a:p>
            <a:pPr marL="285750" indent="-285750">
              <a:buClr>
                <a:schemeClr val="tx2">
                  <a:lumMod val="60000"/>
                  <a:lumOff val="40000"/>
                </a:schemeClr>
              </a:buClr>
              <a:buSzPct val="50000"/>
              <a:buFont typeface="Wingdings" panose="05000000000000000000" pitchFamily="2" charset="2"/>
              <a:buChar char="Ø"/>
            </a:pPr>
            <a:r>
              <a:rPr lang="es-AR" sz="2400" dirty="0">
                <a:latin typeface="Aptos SemiBold" panose="020B0004020202020204" pitchFamily="34" charset="0"/>
              </a:rPr>
              <a:t>Ar/N2 mixtures </a:t>
            </a:r>
            <a:r>
              <a:rPr lang="es-AR" sz="2400" dirty="0" err="1">
                <a:latin typeface="Aptos SemiBold" panose="020B0004020202020204" pitchFamily="34" charset="0"/>
              </a:rPr>
              <a:t>present</a:t>
            </a:r>
            <a:r>
              <a:rPr lang="es-AR" sz="2400" dirty="0">
                <a:latin typeface="Aptos SemiBold" panose="020B0004020202020204" pitchFamily="34" charset="0"/>
              </a:rPr>
              <a:t> a </a:t>
            </a:r>
            <a:r>
              <a:rPr lang="es-AR" sz="2400" dirty="0" err="1">
                <a:latin typeface="Aptos SemiBold" panose="020B0004020202020204" pitchFamily="34" charset="0"/>
              </a:rPr>
              <a:t>plateau</a:t>
            </a:r>
            <a:r>
              <a:rPr lang="es-AR" sz="2400" dirty="0">
                <a:latin typeface="Aptos SemiBold" panose="020B0004020202020204" pitchFamily="34" charset="0"/>
              </a:rPr>
              <a:t> </a:t>
            </a:r>
            <a:r>
              <a:rPr lang="es-AR" sz="2400" dirty="0" err="1">
                <a:latin typeface="Aptos SemiBold" panose="020B0004020202020204" pitchFamily="34" charset="0"/>
              </a:rPr>
              <a:t>between</a:t>
            </a:r>
            <a:r>
              <a:rPr lang="es-AR" sz="2400" dirty="0">
                <a:latin typeface="Aptos SemiBold" panose="020B0004020202020204" pitchFamily="34" charset="0"/>
              </a:rPr>
              <a:t> 0,5% and 10% </a:t>
            </a:r>
            <a:r>
              <a:rPr lang="es-AR" sz="2400" dirty="0" err="1">
                <a:latin typeface="Aptos SemiBold" panose="020B0004020202020204" pitchFamily="34" charset="0"/>
              </a:rPr>
              <a:t>where</a:t>
            </a:r>
            <a:r>
              <a:rPr lang="es-AR" sz="2400" dirty="0">
                <a:latin typeface="Aptos SemiBold" panose="020B0004020202020204" pitchFamily="34" charset="0"/>
              </a:rPr>
              <a:t> </a:t>
            </a:r>
            <a:r>
              <a:rPr lang="es-AR" sz="2400" dirty="0" err="1">
                <a:latin typeface="Aptos SemiBold" panose="020B0004020202020204" pitchFamily="34" charset="0"/>
              </a:rPr>
              <a:t>the</a:t>
            </a:r>
            <a:r>
              <a:rPr lang="es-AR" sz="2400" dirty="0">
                <a:latin typeface="Aptos SemiBold" panose="020B0004020202020204" pitchFamily="34" charset="0"/>
              </a:rPr>
              <a:t> </a:t>
            </a:r>
            <a:r>
              <a:rPr lang="es-AR" sz="2400" dirty="0" err="1">
                <a:latin typeface="Aptos SemiBold" panose="020B0004020202020204" pitchFamily="34" charset="0"/>
              </a:rPr>
              <a:t>best</a:t>
            </a:r>
            <a:r>
              <a:rPr lang="es-AR" sz="2400" dirty="0">
                <a:latin typeface="Aptos SemiBold" panose="020B0004020202020204" pitchFamily="34" charset="0"/>
              </a:rPr>
              <a:t> </a:t>
            </a:r>
            <a:r>
              <a:rPr lang="es-AR" sz="2400" dirty="0" err="1">
                <a:latin typeface="Aptos SemiBold" panose="020B0004020202020204" pitchFamily="34" charset="0"/>
              </a:rPr>
              <a:t>scintillation</a:t>
            </a:r>
            <a:r>
              <a:rPr lang="es-AR" sz="2400" dirty="0">
                <a:latin typeface="Aptos SemiBold" panose="020B0004020202020204" pitchFamily="34" charset="0"/>
              </a:rPr>
              <a:t> </a:t>
            </a:r>
            <a:r>
              <a:rPr lang="es-AR" sz="2400" dirty="0" err="1">
                <a:latin typeface="Aptos SemiBold" panose="020B0004020202020204" pitchFamily="34" charset="0"/>
              </a:rPr>
              <a:t>yield</a:t>
            </a:r>
            <a:r>
              <a:rPr lang="es-AR" sz="2400" dirty="0">
                <a:latin typeface="Aptos SemiBold" panose="020B0004020202020204" pitchFamily="34" charset="0"/>
              </a:rPr>
              <a:t> </a:t>
            </a:r>
            <a:r>
              <a:rPr lang="es-AR" sz="2400" dirty="0" err="1">
                <a:latin typeface="Aptos SemiBold" panose="020B0004020202020204" pitchFamily="34" charset="0"/>
              </a:rPr>
              <a:t>is</a:t>
            </a:r>
            <a:r>
              <a:rPr lang="es-AR" sz="2400" dirty="0">
                <a:latin typeface="Aptos SemiBold" panose="020B0004020202020204" pitchFamily="34" charset="0"/>
              </a:rPr>
              <a:t> </a:t>
            </a:r>
            <a:r>
              <a:rPr lang="es-AR" sz="2400" dirty="0" err="1">
                <a:latin typeface="Aptos SemiBold" panose="020B0004020202020204" pitchFamily="34" charset="0"/>
              </a:rPr>
              <a:t>measured</a:t>
            </a:r>
            <a:r>
              <a:rPr lang="es-AR" sz="2400" dirty="0">
                <a:latin typeface="Aptos SemiBold" panose="020B0004020202020204" pitchFamily="34" charset="0"/>
              </a:rPr>
              <a:t>. </a:t>
            </a:r>
            <a:r>
              <a:rPr lang="es-AR" sz="2400" dirty="0" err="1">
                <a:latin typeface="Aptos SemiBold" panose="020B0004020202020204" pitchFamily="34" charset="0"/>
              </a:rPr>
              <a:t>Meanwhile</a:t>
            </a:r>
            <a:r>
              <a:rPr lang="es-AR" sz="2400" dirty="0">
                <a:latin typeface="Aptos SemiBold" panose="020B0004020202020204" pitchFamily="34" charset="0"/>
              </a:rPr>
              <a:t>, </a:t>
            </a:r>
            <a:r>
              <a:rPr lang="es-AR" sz="2400" dirty="0" err="1">
                <a:latin typeface="Aptos SemiBold" panose="020B0004020202020204" pitchFamily="34" charset="0"/>
              </a:rPr>
              <a:t>this</a:t>
            </a:r>
            <a:r>
              <a:rPr lang="es-AR" sz="2400" dirty="0">
                <a:latin typeface="Aptos SemiBold" panose="020B0004020202020204" pitchFamily="34" charset="0"/>
              </a:rPr>
              <a:t> </a:t>
            </a:r>
            <a:r>
              <a:rPr lang="es-AR" sz="2400" dirty="0" err="1">
                <a:latin typeface="Aptos SemiBold" panose="020B0004020202020204" pitchFamily="34" charset="0"/>
              </a:rPr>
              <a:t>yield</a:t>
            </a:r>
            <a:r>
              <a:rPr lang="es-AR" sz="2400" dirty="0">
                <a:latin typeface="Aptos SemiBold" panose="020B0004020202020204" pitchFamily="34" charset="0"/>
              </a:rPr>
              <a:t> </a:t>
            </a:r>
            <a:r>
              <a:rPr lang="es-AR" sz="2400" dirty="0" err="1">
                <a:latin typeface="Aptos SemiBold" panose="020B0004020202020204" pitchFamily="34" charset="0"/>
              </a:rPr>
              <a:t>presents</a:t>
            </a:r>
            <a:r>
              <a:rPr lang="es-AR" sz="2400" dirty="0">
                <a:latin typeface="Aptos SemiBold" panose="020B0004020202020204" pitchFamily="34" charset="0"/>
              </a:rPr>
              <a:t> a </a:t>
            </a:r>
            <a:r>
              <a:rPr lang="es-AR" sz="2400" dirty="0" err="1">
                <a:latin typeface="Aptos SemiBold" panose="020B0004020202020204" pitchFamily="34" charset="0"/>
              </a:rPr>
              <a:t>dependence</a:t>
            </a:r>
            <a:r>
              <a:rPr lang="es-AR" sz="2400" dirty="0">
                <a:latin typeface="Aptos SemiBold" panose="020B0004020202020204" pitchFamily="34" charset="0"/>
              </a:rPr>
              <a:t> </a:t>
            </a:r>
            <a:r>
              <a:rPr lang="es-AR" sz="2400" dirty="0" err="1">
                <a:latin typeface="Aptos SemiBold" panose="020B0004020202020204" pitchFamily="34" charset="0"/>
              </a:rPr>
              <a:t>with</a:t>
            </a:r>
            <a:r>
              <a:rPr lang="es-AR" sz="2400" dirty="0">
                <a:latin typeface="Aptos SemiBold" panose="020B0004020202020204" pitchFamily="34" charset="0"/>
              </a:rPr>
              <a:t> </a:t>
            </a:r>
            <a:r>
              <a:rPr lang="es-AR" sz="2400" dirty="0" err="1">
                <a:latin typeface="Aptos SemiBold" panose="020B0004020202020204" pitchFamily="34" charset="0"/>
              </a:rPr>
              <a:t>pressure</a:t>
            </a:r>
            <a:r>
              <a:rPr lang="es-AR" sz="2400" dirty="0">
                <a:latin typeface="Aptos SemiBold" panose="020B0004020202020204" pitchFamily="34" charset="0"/>
              </a:rPr>
              <a:t>, </a:t>
            </a:r>
            <a:r>
              <a:rPr lang="es-AR" sz="2400" dirty="0" err="1">
                <a:latin typeface="Aptos SemiBold" panose="020B0004020202020204" pitchFamily="34" charset="0"/>
              </a:rPr>
              <a:t>being</a:t>
            </a:r>
            <a:r>
              <a:rPr lang="es-AR" sz="2400" dirty="0">
                <a:latin typeface="Aptos SemiBold" panose="020B0004020202020204" pitchFamily="34" charset="0"/>
              </a:rPr>
              <a:t> 1 bar </a:t>
            </a:r>
            <a:r>
              <a:rPr lang="es-AR" sz="2400" dirty="0" err="1">
                <a:latin typeface="Aptos SemiBold" panose="020B0004020202020204" pitchFamily="34" charset="0"/>
              </a:rPr>
              <a:t>its</a:t>
            </a:r>
            <a:r>
              <a:rPr lang="es-AR" sz="2400" dirty="0">
                <a:latin typeface="Aptos SemiBold" panose="020B0004020202020204" pitchFamily="34" charset="0"/>
              </a:rPr>
              <a:t> </a:t>
            </a:r>
            <a:r>
              <a:rPr lang="es-AR" sz="2400" dirty="0" err="1">
                <a:latin typeface="Aptos SemiBold" panose="020B0004020202020204" pitchFamily="34" charset="0"/>
              </a:rPr>
              <a:t>best</a:t>
            </a:r>
            <a:r>
              <a:rPr lang="es-AR" sz="2400" dirty="0">
                <a:latin typeface="Aptos SemiBold" panose="020B0004020202020204" pitchFamily="34" charset="0"/>
              </a:rPr>
              <a:t> performance.</a:t>
            </a:r>
          </a:p>
          <a:p>
            <a:pPr marL="285750" indent="-285750">
              <a:buClr>
                <a:schemeClr val="tx2">
                  <a:lumMod val="60000"/>
                  <a:lumOff val="40000"/>
                </a:schemeClr>
              </a:buClr>
              <a:buSzPct val="50000"/>
              <a:buFont typeface="Wingdings" panose="05000000000000000000" pitchFamily="2" charset="2"/>
              <a:buChar char="Ø"/>
            </a:pPr>
            <a:endParaRPr lang="es-AR" sz="2400" dirty="0">
              <a:latin typeface="Aptos SemiBold" panose="020B0004020202020204" pitchFamily="34" charset="0"/>
            </a:endParaRPr>
          </a:p>
          <a:p>
            <a:pPr marL="285750" indent="-285750">
              <a:buClr>
                <a:schemeClr val="tx2">
                  <a:lumMod val="60000"/>
                  <a:lumOff val="40000"/>
                </a:schemeClr>
              </a:buClr>
              <a:buSzPct val="50000"/>
              <a:buFont typeface="Wingdings" panose="05000000000000000000" pitchFamily="2" charset="2"/>
              <a:buChar char="Ø"/>
            </a:pPr>
            <a:r>
              <a:rPr lang="es-AR" sz="2400" dirty="0">
                <a:latin typeface="Aptos SemiBold" panose="020B0004020202020204" pitchFamily="34" charset="0"/>
              </a:rPr>
              <a:t>Small </a:t>
            </a:r>
            <a:r>
              <a:rPr lang="es-AR" sz="2400" dirty="0" err="1">
                <a:latin typeface="Aptos SemiBold" panose="020B0004020202020204" pitchFamily="34" charset="0"/>
              </a:rPr>
              <a:t>quantities</a:t>
            </a:r>
            <a:r>
              <a:rPr lang="es-AR" sz="2400" dirty="0">
                <a:latin typeface="Aptos SemiBold" panose="020B0004020202020204" pitchFamily="34" charset="0"/>
              </a:rPr>
              <a:t> </a:t>
            </a:r>
            <a:r>
              <a:rPr lang="es-AR" sz="2400" dirty="0" err="1">
                <a:latin typeface="Aptos SemiBold" panose="020B0004020202020204" pitchFamily="34" charset="0"/>
              </a:rPr>
              <a:t>of</a:t>
            </a:r>
            <a:r>
              <a:rPr lang="es-AR" sz="2400" dirty="0">
                <a:latin typeface="Aptos SemiBold" panose="020B0004020202020204" pitchFamily="34" charset="0"/>
              </a:rPr>
              <a:t> N2 </a:t>
            </a:r>
            <a:r>
              <a:rPr lang="es-AR" sz="2400" dirty="0" err="1">
                <a:latin typeface="Aptos SemiBold" panose="020B0004020202020204" pitchFamily="34" charset="0"/>
              </a:rPr>
              <a:t>allow</a:t>
            </a:r>
            <a:r>
              <a:rPr lang="es-AR" sz="2400" dirty="0">
                <a:latin typeface="Aptos SemiBold" panose="020B0004020202020204" pitchFamily="34" charset="0"/>
              </a:rPr>
              <a:t> a </a:t>
            </a:r>
            <a:r>
              <a:rPr lang="es-AR" sz="2400" dirty="0" err="1">
                <a:latin typeface="Aptos SemiBold" panose="020B0004020202020204" pitchFamily="34" charset="0"/>
              </a:rPr>
              <a:t>scintillation</a:t>
            </a:r>
            <a:r>
              <a:rPr lang="es-AR" sz="2400" dirty="0">
                <a:latin typeface="Aptos SemiBold" panose="020B0004020202020204" pitchFamily="34" charset="0"/>
              </a:rPr>
              <a:t> </a:t>
            </a:r>
            <a:r>
              <a:rPr lang="es-AR" sz="2400" dirty="0" err="1">
                <a:latin typeface="Aptos SemiBold" panose="020B0004020202020204" pitchFamily="34" charset="0"/>
              </a:rPr>
              <a:t>yield</a:t>
            </a:r>
            <a:r>
              <a:rPr lang="es-AR" sz="2400" dirty="0">
                <a:latin typeface="Aptos SemiBold" panose="020B0004020202020204" pitchFamily="34" charset="0"/>
              </a:rPr>
              <a:t> </a:t>
            </a:r>
            <a:r>
              <a:rPr lang="es-AR" sz="2400" dirty="0" err="1">
                <a:latin typeface="Aptos SemiBold" panose="020B0004020202020204" pitchFamily="34" charset="0"/>
              </a:rPr>
              <a:t>much</a:t>
            </a:r>
            <a:r>
              <a:rPr lang="es-AR" sz="2400" dirty="0">
                <a:latin typeface="Aptos SemiBold" panose="020B0004020202020204" pitchFamily="34" charset="0"/>
              </a:rPr>
              <a:t> </a:t>
            </a:r>
            <a:r>
              <a:rPr lang="es-AR" sz="2400" dirty="0" err="1">
                <a:latin typeface="Aptos SemiBold" panose="020B0004020202020204" pitchFamily="34" charset="0"/>
              </a:rPr>
              <a:t>greater</a:t>
            </a:r>
            <a:r>
              <a:rPr lang="es-AR" sz="2400" dirty="0">
                <a:latin typeface="Aptos SemiBold" panose="020B0004020202020204" pitchFamily="34" charset="0"/>
              </a:rPr>
              <a:t> </a:t>
            </a:r>
            <a:r>
              <a:rPr lang="es-AR" sz="2400" dirty="0" err="1">
                <a:latin typeface="Aptos SemiBold" panose="020B0004020202020204" pitchFamily="34" charset="0"/>
              </a:rPr>
              <a:t>than</a:t>
            </a:r>
            <a:r>
              <a:rPr lang="es-AR" sz="2400" dirty="0">
                <a:latin typeface="Aptos SemiBold" panose="020B0004020202020204" pitchFamily="34" charset="0"/>
              </a:rPr>
              <a:t> pure N2 and pure Ar.</a:t>
            </a:r>
          </a:p>
          <a:p>
            <a:pPr marL="285750" indent="-285750">
              <a:buClr>
                <a:schemeClr val="tx2">
                  <a:lumMod val="60000"/>
                  <a:lumOff val="40000"/>
                </a:schemeClr>
              </a:buClr>
              <a:buSzPct val="50000"/>
              <a:buFont typeface="Wingdings" panose="05000000000000000000" pitchFamily="2" charset="2"/>
              <a:buChar char="Ø"/>
            </a:pPr>
            <a:endParaRPr lang="es-AR" sz="2400" dirty="0">
              <a:latin typeface="Aptos SemiBold" panose="020B0004020202020204" pitchFamily="34" charset="0"/>
            </a:endParaRPr>
          </a:p>
          <a:p>
            <a:pPr marL="285750" indent="-285750">
              <a:buClr>
                <a:schemeClr val="tx2">
                  <a:lumMod val="60000"/>
                  <a:lumOff val="40000"/>
                </a:schemeClr>
              </a:buClr>
              <a:buSzPct val="50000"/>
              <a:buFont typeface="Wingdings" panose="05000000000000000000" pitchFamily="2" charset="2"/>
              <a:buChar char="Ø"/>
            </a:pPr>
            <a:r>
              <a:rPr lang="es-AR" sz="2400" dirty="0" err="1">
                <a:latin typeface="Aptos SemiBold" panose="020B0004020202020204" pitchFamily="34" charset="0"/>
              </a:rPr>
              <a:t>Nitric</a:t>
            </a:r>
            <a:r>
              <a:rPr lang="es-AR" sz="2400" dirty="0">
                <a:latin typeface="Aptos SemiBold" panose="020B0004020202020204" pitchFamily="34" charset="0"/>
              </a:rPr>
              <a:t> Oxide </a:t>
            </a:r>
            <a:r>
              <a:rPr lang="es-AR" sz="2400" dirty="0" err="1">
                <a:latin typeface="Aptos SemiBold" panose="020B0004020202020204" pitchFamily="34" charset="0"/>
              </a:rPr>
              <a:t>contamination</a:t>
            </a:r>
            <a:r>
              <a:rPr lang="es-AR" sz="2400" dirty="0">
                <a:latin typeface="Aptos SemiBold" panose="020B0004020202020204" pitchFamily="34" charset="0"/>
              </a:rPr>
              <a:t> at ppm </a:t>
            </a:r>
            <a:r>
              <a:rPr lang="es-AR" sz="2400" dirty="0" err="1">
                <a:latin typeface="Aptos SemiBold" panose="020B0004020202020204" pitchFamily="34" charset="0"/>
              </a:rPr>
              <a:t>scale</a:t>
            </a:r>
            <a:r>
              <a:rPr lang="es-AR" sz="2400" dirty="0">
                <a:latin typeface="Aptos SemiBold" panose="020B0004020202020204" pitchFamily="34" charset="0"/>
              </a:rPr>
              <a:t> produces UV-light </a:t>
            </a:r>
            <a:r>
              <a:rPr lang="es-AR" sz="2400" dirty="0" err="1">
                <a:latin typeface="Aptos SemiBold" panose="020B0004020202020204" pitchFamily="34" charset="0"/>
              </a:rPr>
              <a:t>that</a:t>
            </a:r>
            <a:r>
              <a:rPr lang="es-AR" sz="2400" dirty="0">
                <a:latin typeface="Aptos SemiBold" panose="020B0004020202020204" pitchFamily="34" charset="0"/>
              </a:rPr>
              <a:t> can </a:t>
            </a:r>
            <a:r>
              <a:rPr lang="es-AR" sz="2400" dirty="0" err="1">
                <a:latin typeface="Aptos SemiBold" panose="020B0004020202020204" pitchFamily="34" charset="0"/>
              </a:rPr>
              <a:t>affect</a:t>
            </a:r>
            <a:r>
              <a:rPr lang="es-AR" sz="2400" dirty="0">
                <a:latin typeface="Aptos SemiBold" panose="020B0004020202020204" pitchFamily="34" charset="0"/>
              </a:rPr>
              <a:t> </a:t>
            </a:r>
            <a:r>
              <a:rPr lang="es-AR" sz="2400" dirty="0" err="1">
                <a:latin typeface="Aptos SemiBold" panose="020B0004020202020204" pitchFamily="34" charset="0"/>
              </a:rPr>
              <a:t>the</a:t>
            </a:r>
            <a:r>
              <a:rPr lang="es-AR" sz="2400" dirty="0">
                <a:latin typeface="Aptos SemiBold" panose="020B0004020202020204" pitchFamily="34" charset="0"/>
              </a:rPr>
              <a:t> </a:t>
            </a:r>
            <a:r>
              <a:rPr lang="es-AR" sz="2400" dirty="0" err="1">
                <a:latin typeface="Aptos SemiBold" panose="020B0004020202020204" pitchFamily="34" charset="0"/>
              </a:rPr>
              <a:t>stability</a:t>
            </a:r>
            <a:r>
              <a:rPr lang="es-AR" sz="2400" dirty="0">
                <a:latin typeface="Aptos SemiBold" panose="020B0004020202020204" pitchFamily="34" charset="0"/>
              </a:rPr>
              <a:t> </a:t>
            </a:r>
            <a:r>
              <a:rPr lang="es-AR" sz="2400" dirty="0" err="1">
                <a:latin typeface="Aptos SemiBold" panose="020B0004020202020204" pitchFamily="34" charset="0"/>
              </a:rPr>
              <a:t>of</a:t>
            </a:r>
            <a:r>
              <a:rPr lang="es-AR" sz="2400" dirty="0">
                <a:latin typeface="Aptos SemiBold" panose="020B0004020202020204" pitchFamily="34" charset="0"/>
              </a:rPr>
              <a:t> </a:t>
            </a:r>
            <a:r>
              <a:rPr lang="es-AR" sz="2400" dirty="0" err="1">
                <a:latin typeface="Aptos SemiBold" panose="020B0004020202020204" pitchFamily="34" charset="0"/>
              </a:rPr>
              <a:t>the</a:t>
            </a:r>
            <a:r>
              <a:rPr lang="es-AR" sz="2400" dirty="0">
                <a:latin typeface="Aptos SemiBold" panose="020B0004020202020204" pitchFamily="34" charset="0"/>
              </a:rPr>
              <a:t> detector. </a:t>
            </a:r>
            <a:r>
              <a:rPr lang="es-AR" sz="2400" dirty="0" err="1">
                <a:latin typeface="Aptos SemiBold" panose="020B0004020202020204" pitchFamily="34" charset="0"/>
              </a:rPr>
              <a:t>But</a:t>
            </a:r>
            <a:r>
              <a:rPr lang="es-AR" sz="2400" dirty="0">
                <a:latin typeface="Aptos SemiBold" panose="020B0004020202020204" pitchFamily="34" charset="0"/>
              </a:rPr>
              <a:t> </a:t>
            </a:r>
            <a:r>
              <a:rPr lang="es-AR" sz="2400" dirty="0" err="1">
                <a:latin typeface="Aptos SemiBold" panose="020B0004020202020204" pitchFamily="34" charset="0"/>
              </a:rPr>
              <a:t>it</a:t>
            </a:r>
            <a:r>
              <a:rPr lang="es-AR" sz="2400" dirty="0">
                <a:latin typeface="Aptos SemiBold" panose="020B0004020202020204" pitchFamily="34" charset="0"/>
              </a:rPr>
              <a:t> </a:t>
            </a:r>
            <a:r>
              <a:rPr lang="es-AR" sz="2400" dirty="0" err="1">
                <a:latin typeface="Aptos SemiBold" panose="020B0004020202020204" pitchFamily="34" charset="0"/>
              </a:rPr>
              <a:t>could</a:t>
            </a:r>
            <a:r>
              <a:rPr lang="es-AR" sz="2400" dirty="0">
                <a:latin typeface="Aptos SemiBold" panose="020B0004020202020204" pitchFamily="34" charset="0"/>
              </a:rPr>
              <a:t> </a:t>
            </a:r>
            <a:r>
              <a:rPr lang="es-AR" sz="2400" dirty="0" err="1">
                <a:latin typeface="Aptos SemiBold" panose="020B0004020202020204" pitchFamily="34" charset="0"/>
              </a:rPr>
              <a:t>also</a:t>
            </a:r>
            <a:r>
              <a:rPr lang="es-AR" sz="2400" dirty="0">
                <a:latin typeface="Aptos SemiBold" panose="020B0004020202020204" pitchFamily="34" charset="0"/>
              </a:rPr>
              <a:t> be </a:t>
            </a:r>
            <a:r>
              <a:rPr lang="es-AR" sz="2400" dirty="0" err="1">
                <a:latin typeface="Aptos SemiBold" panose="020B0004020202020204" pitchFamily="34" charset="0"/>
              </a:rPr>
              <a:t>another</a:t>
            </a:r>
            <a:r>
              <a:rPr lang="es-AR" sz="2400" dirty="0">
                <a:latin typeface="Aptos SemiBold" panose="020B0004020202020204" pitchFamily="34" charset="0"/>
              </a:rPr>
              <a:t> </a:t>
            </a:r>
            <a:r>
              <a:rPr lang="es-AR" sz="2400" dirty="0" err="1">
                <a:latin typeface="Aptos SemiBold" panose="020B0004020202020204" pitchFamily="34" charset="0"/>
              </a:rPr>
              <a:t>useful</a:t>
            </a:r>
            <a:r>
              <a:rPr lang="es-AR" sz="2400" dirty="0">
                <a:latin typeface="Aptos SemiBold" panose="020B0004020202020204" pitchFamily="34" charset="0"/>
              </a:rPr>
              <a:t> </a:t>
            </a:r>
            <a:r>
              <a:rPr lang="es-AR" sz="2400" dirty="0" err="1">
                <a:latin typeface="Aptos SemiBold" panose="020B0004020202020204" pitchFamily="34" charset="0"/>
              </a:rPr>
              <a:t>source</a:t>
            </a:r>
            <a:r>
              <a:rPr lang="es-AR" sz="2400" dirty="0">
                <a:latin typeface="Aptos SemiBold" panose="020B0004020202020204" pitchFamily="34" charset="0"/>
              </a:rPr>
              <a:t> </a:t>
            </a:r>
            <a:r>
              <a:rPr lang="es-AR" sz="2400" dirty="0" err="1">
                <a:latin typeface="Aptos SemiBold" panose="020B0004020202020204" pitchFamily="34" charset="0"/>
              </a:rPr>
              <a:t>of</a:t>
            </a:r>
            <a:r>
              <a:rPr lang="es-AR" sz="2400" dirty="0">
                <a:latin typeface="Aptos SemiBold" panose="020B0004020202020204" pitchFamily="34" charset="0"/>
              </a:rPr>
              <a:t> </a:t>
            </a:r>
            <a:r>
              <a:rPr lang="es-AR" sz="2400" dirty="0" err="1">
                <a:latin typeface="Aptos SemiBold" panose="020B0004020202020204" pitchFamily="34" charset="0"/>
              </a:rPr>
              <a:t>scintillation</a:t>
            </a:r>
            <a:r>
              <a:rPr lang="es-AR" sz="2400" dirty="0">
                <a:latin typeface="Aptos SemiBold" panose="020B0004020202020204" pitchFamily="34" charset="0"/>
              </a:rPr>
              <a:t>. </a:t>
            </a:r>
            <a:r>
              <a:rPr lang="es-AR" sz="2400" dirty="0" err="1">
                <a:latin typeface="Aptos SemiBold" panose="020B0004020202020204" pitchFamily="34" charset="0"/>
              </a:rPr>
              <a:t>Further</a:t>
            </a:r>
            <a:r>
              <a:rPr lang="es-AR" sz="2400" dirty="0">
                <a:latin typeface="Aptos SemiBold" panose="020B0004020202020204" pitchFamily="34" charset="0"/>
              </a:rPr>
              <a:t> </a:t>
            </a:r>
            <a:r>
              <a:rPr lang="es-AR" sz="2400" dirty="0" err="1">
                <a:latin typeface="Aptos SemiBold" panose="020B0004020202020204" pitchFamily="34" charset="0"/>
              </a:rPr>
              <a:t>research</a:t>
            </a:r>
            <a:r>
              <a:rPr lang="es-AR" sz="2400" dirty="0">
                <a:latin typeface="Aptos SemiBold" panose="020B0004020202020204" pitchFamily="34" charset="0"/>
              </a:rPr>
              <a:t> </a:t>
            </a:r>
            <a:r>
              <a:rPr lang="es-AR" sz="2400" dirty="0" err="1">
                <a:latin typeface="Aptos SemiBold" panose="020B0004020202020204" pitchFamily="34" charset="0"/>
              </a:rPr>
              <a:t>is</a:t>
            </a:r>
            <a:r>
              <a:rPr lang="es-AR" sz="2400" dirty="0">
                <a:latin typeface="Aptos SemiBold" panose="020B0004020202020204" pitchFamily="34" charset="0"/>
              </a:rPr>
              <a:t> </a:t>
            </a:r>
            <a:r>
              <a:rPr lang="es-AR" sz="2400" dirty="0" err="1">
                <a:latin typeface="Aptos SemiBold" panose="020B0004020202020204" pitchFamily="34" charset="0"/>
              </a:rPr>
              <a:t>required</a:t>
            </a:r>
            <a:r>
              <a:rPr lang="es-AR" sz="2400" dirty="0">
                <a:latin typeface="Aptos SemiBold" panose="020B0004020202020204" pitchFamily="34" charset="0"/>
              </a:rPr>
              <a:t>.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C7BA780B-651F-29B4-5DB4-4E48CDEFFB71}"/>
              </a:ext>
            </a:extLst>
          </p:cNvPr>
          <p:cNvSpPr txBox="1">
            <a:spLocks/>
          </p:cNvSpPr>
          <p:nvPr/>
        </p:nvSpPr>
        <p:spPr>
          <a:xfrm>
            <a:off x="0" y="6526488"/>
            <a:ext cx="8168958" cy="3140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es-es"/>
            </a:defPPr>
            <a:lvl1pPr marL="0" algn="l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chemeClr val="tx2">
                    <a:lumMod val="10000"/>
                  </a:schemeClr>
                </a:solidFill>
              </a:rPr>
              <a:t>Barco, G.  </a:t>
            </a:r>
          </a:p>
        </p:txBody>
      </p:sp>
      <p:sp>
        <p:nvSpPr>
          <p:cNvPr id="14" name="Marcador de fecha 3">
            <a:extLst>
              <a:ext uri="{FF2B5EF4-FFF2-40B4-BE49-F238E27FC236}">
                <a16:creationId xmlns:a16="http://schemas.microsoft.com/office/drawing/2014/main" id="{D9B6457C-FBC0-D0A8-FA8A-1F356806D85E}"/>
              </a:ext>
            </a:extLst>
          </p:cNvPr>
          <p:cNvSpPr txBox="1">
            <a:spLocks/>
          </p:cNvSpPr>
          <p:nvPr/>
        </p:nvSpPr>
        <p:spPr>
          <a:xfrm>
            <a:off x="9281160" y="6492874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es-es"/>
            </a:defPPr>
            <a:lvl1pPr>
              <a:defRPr sz="1050" b="1">
                <a:solidFill>
                  <a:schemeClr val="tx2">
                    <a:lumMod val="10000"/>
                  </a:schemeClr>
                </a:solidFill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s-AR"/>
              <a:t>05 - 08 - 2025</a:t>
            </a:r>
            <a:endParaRPr lang="es-ES"/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8884B9BF-D417-D086-B5E0-976EA43FFA69}"/>
              </a:ext>
            </a:extLst>
          </p:cNvPr>
          <p:cNvSpPr/>
          <p:nvPr/>
        </p:nvSpPr>
        <p:spPr>
          <a:xfrm>
            <a:off x="0" y="0"/>
            <a:ext cx="519236" cy="48538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28</a:t>
            </a:r>
            <a:endParaRPr lang="es-AR" sz="1200" dirty="0"/>
          </a:p>
        </p:txBody>
      </p:sp>
    </p:spTree>
    <p:extLst>
      <p:ext uri="{BB962C8B-B14F-4D97-AF65-F5344CB8AC3E}">
        <p14:creationId xmlns:p14="http://schemas.microsoft.com/office/powerpoint/2010/main" val="2074846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0AE69376-00D8-FB06-2F1D-C780868050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ángulo 7">
            <a:extLst>
              <a:ext uri="{FF2B5EF4-FFF2-40B4-BE49-F238E27FC236}">
                <a16:creationId xmlns:a16="http://schemas.microsoft.com/office/drawing/2014/main" id="{AB288734-482C-78C5-A3AF-7990841194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3DACB2CB-3715-56BF-A88A-310AE334CE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06393" cy="6858000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  <a:ln>
            <a:noFill/>
          </a:ln>
          <a:effectLst>
            <a:outerShdw blurRad="635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8197F036-FF2B-B996-7C8B-DF27F0367A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34"/>
          <a:stretch/>
        </p:blipFill>
        <p:spPr>
          <a:xfrm rot="5400000" flipH="1" flipV="1">
            <a:off x="-1265719" y="2187575"/>
            <a:ext cx="6857999" cy="2482850"/>
          </a:xfrm>
          <a:prstGeom prst="rect">
            <a:avLst/>
          </a:prstGeom>
        </p:spPr>
      </p:pic>
      <p:sp>
        <p:nvSpPr>
          <p:cNvPr id="2" name="Título 6">
            <a:extLst>
              <a:ext uri="{FF2B5EF4-FFF2-40B4-BE49-F238E27FC236}">
                <a16:creationId xmlns:a16="http://schemas.microsoft.com/office/drawing/2014/main" id="{2816270B-E4E4-F428-A1AC-23C24B3334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38973" y="74407"/>
            <a:ext cx="3881041" cy="1293028"/>
          </a:xfrm>
        </p:spPr>
        <p:txBody>
          <a:bodyPr/>
          <a:lstStyle/>
          <a:p>
            <a:r>
              <a:rPr lang="en-US" dirty="0"/>
              <a:t>Outlook</a:t>
            </a:r>
            <a:endParaRPr lang="es-AR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A68FD91D-82FF-4E79-2C56-B04BE4C5FFAF}"/>
              </a:ext>
            </a:extLst>
          </p:cNvPr>
          <p:cNvSpPr txBox="1"/>
          <p:nvPr/>
        </p:nvSpPr>
        <p:spPr>
          <a:xfrm>
            <a:off x="3775587" y="1367435"/>
            <a:ext cx="818043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rtl="0">
              <a:defRPr lang="es-es"/>
            </a:defPPr>
            <a:lvl1pPr marL="285750" indent="-285750">
              <a:buClr>
                <a:schemeClr val="tx2">
                  <a:lumMod val="60000"/>
                  <a:lumOff val="40000"/>
                </a:schemeClr>
              </a:buClr>
              <a:buSzPct val="50000"/>
              <a:buFont typeface="Wingdings" panose="05000000000000000000" pitchFamily="2" charset="2"/>
              <a:buChar char="Ø"/>
              <a:defRPr sz="2400">
                <a:latin typeface="Aptos SemiBold" panose="020B0004020202020204" pitchFamily="34" charset="0"/>
              </a:defRPr>
            </a:lvl1pPr>
          </a:lstStyle>
          <a:p>
            <a:r>
              <a:rPr lang="en-US" dirty="0"/>
              <a:t>A study of secondary scintillation of </a:t>
            </a:r>
            <a:r>
              <a:rPr lang="en-US" dirty="0" err="1"/>
              <a:t>Ar</a:t>
            </a:r>
            <a:r>
              <a:rPr lang="en-US" dirty="0"/>
              <a:t>/N2 gas mixtures is scheduled to start in the next few weeks. Many mechanisms seen in Primary Scintillation are expected to be the same.</a:t>
            </a:r>
          </a:p>
          <a:p>
            <a:endParaRPr lang="en-US" dirty="0"/>
          </a:p>
          <a:p>
            <a:r>
              <a:rPr lang="en-US" dirty="0"/>
              <a:t>Other gas mixtures will be tested using this set-up.</a:t>
            </a:r>
          </a:p>
          <a:p>
            <a:endParaRPr lang="en-US" dirty="0"/>
          </a:p>
          <a:p>
            <a:r>
              <a:rPr lang="en-US" dirty="0"/>
              <a:t>Scintillation of Nitric Oxide and its capacity to be used as a useful source is reserved for research to be done.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C2AB0B0C-42AE-15B6-8FA5-571D16D7887E}"/>
              </a:ext>
            </a:extLst>
          </p:cNvPr>
          <p:cNvSpPr txBox="1">
            <a:spLocks/>
          </p:cNvSpPr>
          <p:nvPr/>
        </p:nvSpPr>
        <p:spPr>
          <a:xfrm>
            <a:off x="0" y="6526488"/>
            <a:ext cx="8168958" cy="3140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es-es"/>
            </a:defPPr>
            <a:lvl1pPr marL="0" algn="l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chemeClr val="tx2">
                    <a:lumMod val="10000"/>
                  </a:schemeClr>
                </a:solidFill>
              </a:rPr>
              <a:t>Barco, G.  </a:t>
            </a:r>
          </a:p>
        </p:txBody>
      </p:sp>
      <p:sp>
        <p:nvSpPr>
          <p:cNvPr id="11" name="Marcador de fecha 3">
            <a:extLst>
              <a:ext uri="{FF2B5EF4-FFF2-40B4-BE49-F238E27FC236}">
                <a16:creationId xmlns:a16="http://schemas.microsoft.com/office/drawing/2014/main" id="{6E72E00F-4443-311F-02A0-6752268A9306}"/>
              </a:ext>
            </a:extLst>
          </p:cNvPr>
          <p:cNvSpPr txBox="1">
            <a:spLocks/>
          </p:cNvSpPr>
          <p:nvPr/>
        </p:nvSpPr>
        <p:spPr>
          <a:xfrm>
            <a:off x="9281160" y="6492874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es-es"/>
            </a:defPPr>
            <a:lvl1pPr>
              <a:defRPr sz="1050" b="1">
                <a:solidFill>
                  <a:schemeClr val="tx2">
                    <a:lumMod val="10000"/>
                  </a:schemeClr>
                </a:solidFill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s-AR"/>
              <a:t>05 - 08 - 2025</a:t>
            </a:r>
            <a:endParaRPr lang="es-ES"/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ECD43B9E-E212-7C1C-96EF-F968549DE7D4}"/>
              </a:ext>
            </a:extLst>
          </p:cNvPr>
          <p:cNvSpPr/>
          <p:nvPr/>
        </p:nvSpPr>
        <p:spPr>
          <a:xfrm>
            <a:off x="0" y="0"/>
            <a:ext cx="519236" cy="48538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29</a:t>
            </a:r>
            <a:endParaRPr lang="es-AR" sz="1200" dirty="0"/>
          </a:p>
        </p:txBody>
      </p:sp>
    </p:spTree>
    <p:extLst>
      <p:ext uri="{BB962C8B-B14F-4D97-AF65-F5344CB8AC3E}">
        <p14:creationId xmlns:p14="http://schemas.microsoft.com/office/powerpoint/2010/main" val="3770303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E1BE2C6-C988-BFF5-3BA4-26F077799A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8163" y="2757780"/>
            <a:ext cx="1993021" cy="327353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F820DAD-0536-0E63-BE82-335BD987F9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367" y="2183469"/>
            <a:ext cx="5254025" cy="401514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8EEDE6F-C8DA-9A76-3780-A0005A78C3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32955" y="2183655"/>
            <a:ext cx="3996167" cy="4014958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C3620DD7-544D-5161-CC44-81CD1E91D5ED}"/>
              </a:ext>
            </a:extLst>
          </p:cNvPr>
          <p:cNvSpPr txBox="1">
            <a:spLocks/>
          </p:cNvSpPr>
          <p:nvPr/>
        </p:nvSpPr>
        <p:spPr>
          <a:xfrm>
            <a:off x="7244757" y="363222"/>
            <a:ext cx="3511734" cy="4293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200" dirty="0">
                <a:solidFill>
                  <a:schemeClr val="tx2">
                    <a:lumMod val="10000"/>
                  </a:schemeClr>
                </a:solidFill>
              </a:rPr>
              <a:t>Optical Readout</a:t>
            </a:r>
            <a:endParaRPr lang="en-CH" sz="3200" b="1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C68C1E3-EC12-3836-7E5B-503F9903A1D3}"/>
              </a:ext>
            </a:extLst>
          </p:cNvPr>
          <p:cNvSpPr/>
          <p:nvPr/>
        </p:nvSpPr>
        <p:spPr>
          <a:xfrm>
            <a:off x="5818163" y="1161574"/>
            <a:ext cx="5862638" cy="924365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CH" dirty="0">
                <a:solidFill>
                  <a:schemeClr val="tx2">
                    <a:lumMod val="10000"/>
                  </a:schemeClr>
                </a:solidFill>
              </a:rPr>
              <a:t>Gas </a:t>
            </a:r>
            <a:r>
              <a:rPr lang="en-CH" b="1" dirty="0">
                <a:solidFill>
                  <a:schemeClr val="tx2">
                    <a:lumMod val="10000"/>
                  </a:schemeClr>
                </a:solidFill>
              </a:rPr>
              <a:t>scintillation spectra </a:t>
            </a:r>
            <a:r>
              <a:rPr lang="en-CH" dirty="0">
                <a:solidFill>
                  <a:schemeClr val="tx2">
                    <a:lumMod val="10000"/>
                  </a:schemeClr>
                </a:solidFill>
              </a:rPr>
              <a:t>need to be matched with </a:t>
            </a:r>
            <a:r>
              <a:rPr lang="en-CH" b="1" dirty="0">
                <a:solidFill>
                  <a:schemeClr val="tx2">
                    <a:lumMod val="10000"/>
                  </a:schemeClr>
                </a:solidFill>
              </a:rPr>
              <a:t>sensor QE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8CB856E-21AA-C27A-BEC5-4034EC3B0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D22F896-40B5-4ADD-8801-0D06FADFA095}" type="slidenum">
              <a:rPr lang="es-ES" noProof="0" smtClean="0"/>
              <a:t>3</a:t>
            </a:fld>
            <a:endParaRPr lang="es-ES" noProof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4F0F2F9B-9896-8CD7-B65A-DC47298ED666}"/>
              </a:ext>
            </a:extLst>
          </p:cNvPr>
          <p:cNvSpPr txBox="1">
            <a:spLocks/>
          </p:cNvSpPr>
          <p:nvPr/>
        </p:nvSpPr>
        <p:spPr>
          <a:xfrm>
            <a:off x="10521918" y="6528492"/>
            <a:ext cx="795010" cy="3463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es-es"/>
            </a:defPPr>
            <a:lvl1pPr marL="0" algn="l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chemeClr val="tx2">
                    <a:lumMod val="10000"/>
                  </a:schemeClr>
                </a:solidFill>
              </a:rPr>
              <a:t>Barco, G.  </a:t>
            </a:r>
          </a:p>
        </p:txBody>
      </p:sp>
      <p:sp>
        <p:nvSpPr>
          <p:cNvPr id="13" name="Marcador de fecha 3">
            <a:extLst>
              <a:ext uri="{FF2B5EF4-FFF2-40B4-BE49-F238E27FC236}">
                <a16:creationId xmlns:a16="http://schemas.microsoft.com/office/drawing/2014/main" id="{3BEE4613-3B41-5213-ABA0-FE14C4205B4F}"/>
              </a:ext>
            </a:extLst>
          </p:cNvPr>
          <p:cNvSpPr txBox="1">
            <a:spLocks/>
          </p:cNvSpPr>
          <p:nvPr/>
        </p:nvSpPr>
        <p:spPr>
          <a:xfrm>
            <a:off x="11316928" y="6532837"/>
            <a:ext cx="875071" cy="3463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es-es"/>
            </a:defPPr>
            <a:lvl1pPr>
              <a:defRPr sz="1050" b="1">
                <a:solidFill>
                  <a:schemeClr val="tx2">
                    <a:lumMod val="10000"/>
                  </a:schemeClr>
                </a:solidFill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s-AR" dirty="0"/>
              <a:t>05.08.2025</a:t>
            </a:r>
            <a:endParaRPr lang="es-ES" dirty="0"/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E5007AE2-E119-6DC8-C7E7-FE42ABBC65EE}"/>
              </a:ext>
            </a:extLst>
          </p:cNvPr>
          <p:cNvSpPr/>
          <p:nvPr/>
        </p:nvSpPr>
        <p:spPr>
          <a:xfrm>
            <a:off x="89452" y="130889"/>
            <a:ext cx="424284" cy="405180"/>
          </a:xfrm>
          <a:prstGeom prst="ellipse">
            <a:avLst/>
          </a:prstGeom>
          <a:solidFill>
            <a:schemeClr val="bg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44D86D22-5B4F-5A41-7B91-0F2C9EC713BB}"/>
              </a:ext>
            </a:extLst>
          </p:cNvPr>
          <p:cNvSpPr txBox="1"/>
          <p:nvPr/>
        </p:nvSpPr>
        <p:spPr>
          <a:xfrm>
            <a:off x="0" y="6353012"/>
            <a:ext cx="91204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bg1"/>
                </a:solidFill>
              </a:rPr>
              <a:t>Lukas </a:t>
            </a:r>
            <a:r>
              <a:rPr lang="en-GB" sz="1200" b="1" dirty="0" err="1">
                <a:solidFill>
                  <a:schemeClr val="bg1"/>
                </a:solidFill>
              </a:rPr>
              <a:t>Lazek</a:t>
            </a:r>
            <a:r>
              <a:rPr lang="en-GB" sz="1200" dirty="0">
                <a:solidFill>
                  <a:schemeClr val="bg1"/>
                </a:solidFill>
              </a:rPr>
              <a:t> – ‘</a:t>
            </a:r>
            <a:r>
              <a:rPr lang="en-CH" sz="1200" i="1" dirty="0">
                <a:solidFill>
                  <a:schemeClr val="bg1"/>
                </a:solidFill>
              </a:rPr>
              <a:t>High-Speed Optical Readout of MPGDs for Beam Monitoring Applications</a:t>
            </a:r>
            <a:r>
              <a:rPr lang="en-US" sz="1200" i="1" dirty="0">
                <a:solidFill>
                  <a:schemeClr val="bg1"/>
                </a:solidFill>
              </a:rPr>
              <a:t>’</a:t>
            </a:r>
            <a:r>
              <a:rPr lang="en-US" sz="1200" dirty="0">
                <a:solidFill>
                  <a:schemeClr val="bg1"/>
                </a:solidFill>
              </a:rPr>
              <a:t> - </a:t>
            </a:r>
            <a:r>
              <a:rPr lang="en-GB" sz="1200" b="1" dirty="0">
                <a:solidFill>
                  <a:schemeClr val="bg1"/>
                </a:solidFill>
              </a:rPr>
              <a:t>EP-DT Summer Student Presentations</a:t>
            </a:r>
            <a:r>
              <a:rPr lang="en-GB" sz="1200" dirty="0">
                <a:solidFill>
                  <a:schemeClr val="bg1"/>
                </a:solidFill>
              </a:rPr>
              <a:t> – 22.07.2025</a:t>
            </a:r>
            <a:endParaRPr lang="en-CH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111589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hade val="98000"/>
                <a:satMod val="150000"/>
                <a:lumMod val="102000"/>
              </a:schemeClr>
            </a:gs>
            <a:gs pos="42000">
              <a:schemeClr val="bg1">
                <a:tint val="98000"/>
                <a:shade val="90000"/>
                <a:satMod val="130000"/>
                <a:lumMod val="103000"/>
              </a:schemeClr>
            </a:gs>
            <a:gs pos="88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7BBACFF-E17E-516A-414D-ABD8BC3D5C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342515-0D33-976F-B4B8-9F23DEDA3F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6277" y="1736379"/>
            <a:ext cx="2879445" cy="1439988"/>
          </a:xfrm>
        </p:spPr>
        <p:txBody>
          <a:bodyPr rtlCol="0" anchor="ctr">
            <a:normAutofit/>
          </a:bodyPr>
          <a:lstStyle/>
          <a:p>
            <a:pPr algn="r"/>
            <a:r>
              <a:rPr lang="es-ES" sz="4000" cap="none" dirty="0" err="1">
                <a:latin typeface="Georgia Pro Cond Semibold" panose="020F0502020204030204" pitchFamily="18" charset="0"/>
                <a:cs typeface="AngsanaUPC" panose="020B0502040204020203" pitchFamily="18" charset="-34"/>
              </a:rPr>
              <a:t>Thank</a:t>
            </a:r>
            <a:r>
              <a:rPr lang="es-ES" sz="4000" cap="none" dirty="0">
                <a:latin typeface="Georgia Pro Cond Semibold" panose="020F0502020204030204" pitchFamily="18" charset="0"/>
                <a:cs typeface="AngsanaUPC" panose="020B0502040204020203" pitchFamily="18" charset="-34"/>
              </a:rPr>
              <a:t> </a:t>
            </a:r>
            <a:r>
              <a:rPr lang="es-ES" sz="4000" cap="none" dirty="0" err="1">
                <a:latin typeface="Georgia Pro Cond Semibold" panose="020F0502020204030204" pitchFamily="18" charset="0"/>
                <a:cs typeface="AngsanaUPC" panose="020B0502040204020203" pitchFamily="18" charset="-34"/>
              </a:rPr>
              <a:t>you</a:t>
            </a:r>
            <a:r>
              <a:rPr lang="es-ES" sz="4000" cap="none" dirty="0">
                <a:latin typeface="Georgia Pro Cond Semibold" panose="020F0502020204030204" pitchFamily="18" charset="0"/>
                <a:cs typeface="AngsanaUPC" panose="020B0502040204020203" pitchFamily="18" charset="-34"/>
              </a:rPr>
              <a:t>!</a:t>
            </a:r>
            <a:endParaRPr lang="es-ES" sz="5400" cap="none" dirty="0">
              <a:latin typeface="Georgia Pro Cond Semibold" panose="020F0502020204030204" pitchFamily="18" charset="0"/>
              <a:cs typeface="AngsanaUPC" panose="020B0502040204020203" pitchFamily="18" charset="-34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7A7D3E2-ADD7-5874-D9E0-3E72AC1372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022279" y="2957053"/>
            <a:ext cx="3207877" cy="2018070"/>
          </a:xfrm>
        </p:spPr>
        <p:txBody>
          <a:bodyPr rtlCol="0" anchor="ctr">
            <a:normAutofit/>
          </a:bodyPr>
          <a:lstStyle/>
          <a:p>
            <a:pPr algn="ctr" rtl="0"/>
            <a:r>
              <a:rPr lang="es-ES" sz="2000" dirty="0"/>
              <a:t>Genaro Barco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D565031-CBFE-6D51-49FF-8145DDF9F8FE}"/>
              </a:ext>
            </a:extLst>
          </p:cNvPr>
          <p:cNvSpPr/>
          <p:nvPr/>
        </p:nvSpPr>
        <p:spPr>
          <a:xfrm>
            <a:off x="8291236" y="89139"/>
            <a:ext cx="3781425" cy="1135812"/>
          </a:xfrm>
          <a:prstGeom prst="rect">
            <a:avLst/>
          </a:prstGeom>
          <a:solidFill>
            <a:srgbClr val="01309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dirty="0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19FDC4D6-188D-FDF7-9040-3247B709F9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426" y="89140"/>
            <a:ext cx="4284125" cy="1135811"/>
          </a:xfrm>
          <a:prstGeom prst="rect">
            <a:avLst/>
          </a:prstGeom>
        </p:spPr>
      </p:pic>
      <p:pic>
        <p:nvPicPr>
          <p:cNvPr id="2050" name="Picture 2" descr="home">
            <a:extLst>
              <a:ext uri="{FF2B5EF4-FFF2-40B4-BE49-F238E27FC236}">
                <a16:creationId xmlns:a16="http://schemas.microsoft.com/office/drawing/2014/main" id="{C1B299B7-D105-6761-858C-7C1C53E9A2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8549" y="233284"/>
            <a:ext cx="3629025" cy="834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98AD5DA1-C910-8BE0-D81F-953ED9DBE1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25691" y="165812"/>
            <a:ext cx="2908404" cy="982465"/>
          </a:xfrm>
          <a:prstGeom prst="rect">
            <a:avLst/>
          </a:prstGeom>
        </p:spPr>
      </p:pic>
      <p:sp>
        <p:nvSpPr>
          <p:cNvPr id="4" name="Subtítulo 2">
            <a:extLst>
              <a:ext uri="{FF2B5EF4-FFF2-40B4-BE49-F238E27FC236}">
                <a16:creationId xmlns:a16="http://schemas.microsoft.com/office/drawing/2014/main" id="{2DC37A72-701A-1D85-871B-2428EFEFB62E}"/>
              </a:ext>
            </a:extLst>
          </p:cNvPr>
          <p:cNvSpPr txBox="1">
            <a:spLocks/>
          </p:cNvSpPr>
          <p:nvPr/>
        </p:nvSpPr>
        <p:spPr>
          <a:xfrm>
            <a:off x="6230156" y="2957052"/>
            <a:ext cx="3207877" cy="20180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ES" sz="2000" b="1" i="1" dirty="0" err="1"/>
              <a:t>Supervisors</a:t>
            </a:r>
            <a:r>
              <a:rPr lang="es-ES" sz="2000" b="1" i="1" dirty="0"/>
              <a:t>:</a:t>
            </a:r>
          </a:p>
          <a:p>
            <a:pPr algn="ctr"/>
            <a:r>
              <a:rPr lang="es-ES" sz="2000" dirty="0" err="1"/>
              <a:t>Florian</a:t>
            </a:r>
            <a:r>
              <a:rPr lang="es-ES" sz="2000" dirty="0"/>
              <a:t> </a:t>
            </a:r>
            <a:r>
              <a:rPr lang="es-ES" sz="2000" dirty="0" err="1"/>
              <a:t>Brunbauer</a:t>
            </a:r>
            <a:endParaRPr lang="es-ES" sz="2000" dirty="0"/>
          </a:p>
          <a:p>
            <a:pPr algn="ctr"/>
            <a:r>
              <a:rPr lang="es-ES" sz="2000" dirty="0"/>
              <a:t>Pablo Amedo</a:t>
            </a:r>
          </a:p>
          <a:p>
            <a:pPr algn="ctr"/>
            <a:r>
              <a:rPr lang="es-ES" sz="2000" dirty="0"/>
              <a:t>Diego </a:t>
            </a:r>
            <a:r>
              <a:rPr lang="es-ES" sz="2000" dirty="0" err="1"/>
              <a:t>Gonzalez</a:t>
            </a:r>
            <a:r>
              <a:rPr lang="es-ES" sz="2000" dirty="0"/>
              <a:t> Diaz</a:t>
            </a:r>
          </a:p>
        </p:txBody>
      </p:sp>
    </p:spTree>
    <p:extLst>
      <p:ext uri="{BB962C8B-B14F-4D97-AF65-F5344CB8AC3E}">
        <p14:creationId xmlns:p14="http://schemas.microsoft.com/office/powerpoint/2010/main" val="30630682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4829449-71CE-74F9-46BB-AE4942E755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A490CE2-02F9-48C7-9759-4FE8B6AD6BA6}"/>
              </a:ext>
            </a:extLst>
          </p:cNvPr>
          <p:cNvSpPr txBox="1">
            <a:spLocks/>
          </p:cNvSpPr>
          <p:nvPr/>
        </p:nvSpPr>
        <p:spPr>
          <a:xfrm>
            <a:off x="3637935" y="2903860"/>
            <a:ext cx="49161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rtl="0">
              <a:defRPr lang="es-es"/>
            </a:defPPr>
            <a:lvl1pPr algn="ctr">
              <a:defRPr sz="3200">
                <a:solidFill>
                  <a:schemeClr val="tx2">
                    <a:lumMod val="10000"/>
                  </a:schemeClr>
                </a:solidFill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Appendix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A03204E-5F5C-53CE-4CA0-F6923E8AED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s-AR" noProof="0"/>
              <a:t>05 - 08 - 2025</a:t>
            </a:r>
            <a:endParaRPr lang="es-ES" noProof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4D7C194-A318-4C77-5198-3E7393B1E5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/>
              <a:t>Barco, G.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4D250B5-9617-3938-B669-5E63E9176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D22F896-40B5-4ADD-8801-0D06FADFA095}" type="slidenum">
              <a:rPr lang="es-ES" noProof="0" smtClean="0"/>
              <a:t>31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48821680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F38CE9A-E92B-FCCA-F9C0-A57A44C593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708359A8-5489-8243-5AEA-643BE6C50F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5" name="Marcador de fecha 34">
            <a:extLst>
              <a:ext uri="{FF2B5EF4-FFF2-40B4-BE49-F238E27FC236}">
                <a16:creationId xmlns:a16="http://schemas.microsoft.com/office/drawing/2014/main" id="{A85483D5-33D3-C166-315D-1B707A99A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s-AR" noProof="0"/>
              <a:t>05 - 08 - 2025</a:t>
            </a:r>
            <a:endParaRPr lang="es-ES" noProof="0"/>
          </a:p>
        </p:txBody>
      </p:sp>
      <p:sp>
        <p:nvSpPr>
          <p:cNvPr id="36" name="Marcador de pie de página 35">
            <a:extLst>
              <a:ext uri="{FF2B5EF4-FFF2-40B4-BE49-F238E27FC236}">
                <a16:creationId xmlns:a16="http://schemas.microsoft.com/office/drawing/2014/main" id="{22C8ED2D-28CF-4260-C8DD-2085C1BAB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/>
              <a:t>Barco, G.</a:t>
            </a:r>
          </a:p>
        </p:txBody>
      </p:sp>
      <p:sp>
        <p:nvSpPr>
          <p:cNvPr id="37" name="Marcador de número de diapositiva 36">
            <a:extLst>
              <a:ext uri="{FF2B5EF4-FFF2-40B4-BE49-F238E27FC236}">
                <a16:creationId xmlns:a16="http://schemas.microsoft.com/office/drawing/2014/main" id="{9C88E361-BA79-93F6-E896-BD460099F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D22F896-40B5-4ADD-8801-0D06FADFA095}" type="slidenum">
              <a:rPr lang="es-ES" noProof="0" smtClean="0"/>
              <a:t>32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81499125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28AEDF5-E743-7710-7B99-16893B4727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DAAC8B36-95EE-041E-D645-82B929FAAD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A0857B3C-7559-1CFE-55F8-C8D446EC8BD5}"/>
              </a:ext>
            </a:extLst>
          </p:cNvPr>
          <p:cNvCxnSpPr>
            <a:cxnSpLocks/>
          </p:cNvCxnSpPr>
          <p:nvPr/>
        </p:nvCxnSpPr>
        <p:spPr>
          <a:xfrm>
            <a:off x="1956620" y="560438"/>
            <a:ext cx="3108917" cy="0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E16472DC-5960-3A81-45EF-32F9829326A4}"/>
              </a:ext>
            </a:extLst>
          </p:cNvPr>
          <p:cNvCxnSpPr>
            <a:cxnSpLocks/>
          </p:cNvCxnSpPr>
          <p:nvPr/>
        </p:nvCxnSpPr>
        <p:spPr>
          <a:xfrm>
            <a:off x="4532243" y="4370438"/>
            <a:ext cx="526774" cy="0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4A496718-DBDE-1F84-1E43-89F66C2467F1}"/>
              </a:ext>
            </a:extLst>
          </p:cNvPr>
          <p:cNvCxnSpPr>
            <a:cxnSpLocks/>
          </p:cNvCxnSpPr>
          <p:nvPr/>
        </p:nvCxnSpPr>
        <p:spPr>
          <a:xfrm>
            <a:off x="4896572" y="560438"/>
            <a:ext cx="0" cy="3810000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1A58285E-C5DC-738B-2A12-72C5A5E9E235}"/>
              </a:ext>
            </a:extLst>
          </p:cNvPr>
          <p:cNvCxnSpPr>
            <a:cxnSpLocks/>
          </p:cNvCxnSpPr>
          <p:nvPr/>
        </p:nvCxnSpPr>
        <p:spPr>
          <a:xfrm>
            <a:off x="1699591" y="3597965"/>
            <a:ext cx="266700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18">
            <a:extLst>
              <a:ext uri="{FF2B5EF4-FFF2-40B4-BE49-F238E27FC236}">
                <a16:creationId xmlns:a16="http://schemas.microsoft.com/office/drawing/2014/main" id="{F40762DD-F38F-B1C8-3C33-1A3726DA299D}"/>
              </a:ext>
            </a:extLst>
          </p:cNvPr>
          <p:cNvCxnSpPr>
            <a:cxnSpLocks/>
          </p:cNvCxnSpPr>
          <p:nvPr/>
        </p:nvCxnSpPr>
        <p:spPr>
          <a:xfrm>
            <a:off x="3377381" y="4582473"/>
            <a:ext cx="98921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19">
            <a:extLst>
              <a:ext uri="{FF2B5EF4-FFF2-40B4-BE49-F238E27FC236}">
                <a16:creationId xmlns:a16="http://schemas.microsoft.com/office/drawing/2014/main" id="{E176B52C-9370-84F1-7D05-174A4EF24B3E}"/>
              </a:ext>
            </a:extLst>
          </p:cNvPr>
          <p:cNvCxnSpPr>
            <a:cxnSpLocks/>
          </p:cNvCxnSpPr>
          <p:nvPr/>
        </p:nvCxnSpPr>
        <p:spPr>
          <a:xfrm>
            <a:off x="4048539" y="3597965"/>
            <a:ext cx="6520" cy="984508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ángulo 29">
            <a:extLst>
              <a:ext uri="{FF2B5EF4-FFF2-40B4-BE49-F238E27FC236}">
                <a16:creationId xmlns:a16="http://schemas.microsoft.com/office/drawing/2014/main" id="{834A8E68-3917-5528-2D27-016CBAB809E0}"/>
              </a:ext>
            </a:extLst>
          </p:cNvPr>
          <p:cNvSpPr/>
          <p:nvPr/>
        </p:nvSpPr>
        <p:spPr>
          <a:xfrm>
            <a:off x="521004" y="2340077"/>
            <a:ext cx="1006200" cy="47130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DLaM Display" panose="020F0502020204030204" pitchFamily="2" charset="0"/>
                <a:ea typeface="ADLaM Display" panose="020F0502020204030204" pitchFamily="2" charset="0"/>
                <a:cs typeface="ADLaM Display" panose="020F0502020204030204" pitchFamily="2" charset="0"/>
              </a:rPr>
              <a:t>10 ppm</a:t>
            </a:r>
            <a:endParaRPr lang="es-AR" dirty="0">
              <a:solidFill>
                <a:schemeClr val="tx1"/>
              </a:solidFill>
              <a:latin typeface="ADLaM Display" panose="020F0502020204030204" pitchFamily="2" charset="0"/>
              <a:ea typeface="ADLaM Display" panose="020F0502020204030204" pitchFamily="2" charset="0"/>
              <a:cs typeface="ADLaM Display" panose="020F0502020204030204" pitchFamily="2" charset="0"/>
            </a:endParaRPr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AB0E5398-C978-1EE4-B189-E0B5214DBD1C}"/>
              </a:ext>
            </a:extLst>
          </p:cNvPr>
          <p:cNvSpPr/>
          <p:nvPr/>
        </p:nvSpPr>
        <p:spPr>
          <a:xfrm>
            <a:off x="521004" y="463078"/>
            <a:ext cx="1006200" cy="471307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DLaM Display" panose="020F0502020204030204" pitchFamily="2" charset="0"/>
                <a:ea typeface="ADLaM Display" panose="020F0502020204030204" pitchFamily="2" charset="0"/>
                <a:cs typeface="ADLaM Display" panose="020F0502020204030204" pitchFamily="2" charset="0"/>
              </a:rPr>
              <a:t>30 ppm</a:t>
            </a:r>
            <a:endParaRPr lang="es-AR" dirty="0">
              <a:solidFill>
                <a:schemeClr val="tx1"/>
              </a:solidFill>
              <a:latin typeface="ADLaM Display" panose="020F0502020204030204" pitchFamily="2" charset="0"/>
              <a:ea typeface="ADLaM Display" panose="020F0502020204030204" pitchFamily="2" charset="0"/>
              <a:cs typeface="ADLaM Display" panose="020F0502020204030204" pitchFamily="2" charset="0"/>
            </a:endParaRP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49482B1C-ADF2-E832-99BB-2F6975E86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s-AR" noProof="0"/>
              <a:t>05 - 08 - 2025</a:t>
            </a:r>
            <a:endParaRPr lang="es-ES" noProof="0"/>
          </a:p>
        </p:txBody>
      </p:sp>
      <p:sp>
        <p:nvSpPr>
          <p:cNvPr id="9" name="Marcador de pie de página 8">
            <a:extLst>
              <a:ext uri="{FF2B5EF4-FFF2-40B4-BE49-F238E27FC236}">
                <a16:creationId xmlns:a16="http://schemas.microsoft.com/office/drawing/2014/main" id="{633064F2-9890-5894-CD08-71703EF69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/>
              <a:t>Barco, G.</a:t>
            </a:r>
          </a:p>
        </p:txBody>
      </p:sp>
      <p:sp>
        <p:nvSpPr>
          <p:cNvPr id="10" name="Marcador de número de diapositiva 9">
            <a:extLst>
              <a:ext uri="{FF2B5EF4-FFF2-40B4-BE49-F238E27FC236}">
                <a16:creationId xmlns:a16="http://schemas.microsoft.com/office/drawing/2014/main" id="{45BE8C9D-7826-368E-48DC-DB82E415A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D22F896-40B5-4ADD-8801-0D06FADFA095}" type="slidenum">
              <a:rPr lang="es-ES" noProof="0" smtClean="0"/>
              <a:t>33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9777563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D711E422-D02F-382D-E7FC-798607ECBC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ángulo 7">
            <a:extLst>
              <a:ext uri="{FF2B5EF4-FFF2-40B4-BE49-F238E27FC236}">
                <a16:creationId xmlns:a16="http://schemas.microsoft.com/office/drawing/2014/main" id="{B1FAD926-6166-30BB-533F-D1A437981F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02D07D8E-8A60-EF1E-C23E-B154DE1DA4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06393" cy="6858000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  <a:ln>
            <a:noFill/>
          </a:ln>
          <a:effectLst>
            <a:outerShdw blurRad="635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D7B35ECA-7D9E-AB70-9884-7B2474CCE3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34"/>
          <a:stretch/>
        </p:blipFill>
        <p:spPr>
          <a:xfrm rot="5400000" flipH="1" flipV="1">
            <a:off x="-1265719" y="2187575"/>
            <a:ext cx="6857999" cy="2482850"/>
          </a:xfrm>
          <a:prstGeom prst="rect">
            <a:avLst/>
          </a:prstGeom>
        </p:spPr>
      </p:pic>
      <p:sp>
        <p:nvSpPr>
          <p:cNvPr id="13" name="Marcador de número de diapositiva 12">
            <a:extLst>
              <a:ext uri="{FF2B5EF4-FFF2-40B4-BE49-F238E27FC236}">
                <a16:creationId xmlns:a16="http://schemas.microsoft.com/office/drawing/2014/main" id="{42122494-D2F8-253D-2C53-BEC8D2722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48524" y="70533"/>
            <a:ext cx="471949" cy="365125"/>
          </a:xfrm>
        </p:spPr>
        <p:txBody>
          <a:bodyPr/>
          <a:lstStyle/>
          <a:p>
            <a:pPr algn="ctr" rtl="0"/>
            <a:fld id="{6D22F896-40B5-4ADD-8801-0D06FADFA095}" type="slidenum">
              <a:rPr lang="es-ES" noProof="0" smtClean="0"/>
              <a:pPr algn="ctr" rtl="0"/>
              <a:t>34</a:t>
            </a:fld>
            <a:endParaRPr lang="es-ES" noProof="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282C9D0E-09C8-97AF-5EE5-F49E8334A1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6165EAA-1668-4C27-0495-5460DEF9F5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s-AR" noProof="0"/>
              <a:t>05 - 08 - 2025</a:t>
            </a:r>
            <a:endParaRPr lang="es-ES" noProof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B1B1058-4B9E-42EE-3CC5-1995F19A2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/>
              <a:t>Barco, G.</a:t>
            </a:r>
          </a:p>
        </p:txBody>
      </p:sp>
    </p:spTree>
    <p:extLst>
      <p:ext uri="{BB962C8B-B14F-4D97-AF65-F5344CB8AC3E}">
        <p14:creationId xmlns:p14="http://schemas.microsoft.com/office/powerpoint/2010/main" val="29213604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E128879-B0FD-FF8A-C933-06465AD129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>
            <a:extLst>
              <a:ext uri="{FF2B5EF4-FFF2-40B4-BE49-F238E27FC236}">
                <a16:creationId xmlns:a16="http://schemas.microsoft.com/office/drawing/2014/main" id="{8C6D1151-34B8-987B-1359-D1D4E68099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64" y="0"/>
            <a:ext cx="12192000" cy="6410325"/>
          </a:xfrm>
          <a:prstGeom prst="rect">
            <a:avLst/>
          </a:prstGeom>
        </p:spPr>
      </p:pic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09043378-2B7E-863E-7AC7-8EC98269B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/>
              <a:t>Barco, G.</a:t>
            </a:r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15D9E3DD-DE56-3F5A-24C7-03FE97F4B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D22F896-40B5-4ADD-8801-0D06FADFA095}" type="slidenum">
              <a:rPr lang="es-ES" noProof="0" smtClean="0"/>
              <a:t>4</a:t>
            </a:fld>
            <a:endParaRPr lang="es-ES" noProof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36EFF980-5F9F-FA4A-35F4-00D3E69C02DE}"/>
              </a:ext>
            </a:extLst>
          </p:cNvPr>
          <p:cNvSpPr txBox="1">
            <a:spLocks/>
          </p:cNvSpPr>
          <p:nvPr/>
        </p:nvSpPr>
        <p:spPr>
          <a:xfrm>
            <a:off x="10318709" y="6525916"/>
            <a:ext cx="835742" cy="3190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es-es"/>
            </a:defPPr>
            <a:lvl1pPr marL="0" algn="l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chemeClr val="tx2">
                    <a:lumMod val="10000"/>
                  </a:schemeClr>
                </a:solidFill>
              </a:rPr>
              <a:t>Barco, G.  </a:t>
            </a:r>
          </a:p>
        </p:txBody>
      </p:sp>
      <p:sp>
        <p:nvSpPr>
          <p:cNvPr id="11" name="Marcador de fecha 3">
            <a:extLst>
              <a:ext uri="{FF2B5EF4-FFF2-40B4-BE49-F238E27FC236}">
                <a16:creationId xmlns:a16="http://schemas.microsoft.com/office/drawing/2014/main" id="{72918955-D8B1-F326-BC19-2A2EA4C014EB}"/>
              </a:ext>
            </a:extLst>
          </p:cNvPr>
          <p:cNvSpPr txBox="1">
            <a:spLocks/>
          </p:cNvSpPr>
          <p:nvPr/>
        </p:nvSpPr>
        <p:spPr>
          <a:xfrm>
            <a:off x="9281160" y="6514087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es-es"/>
            </a:defPPr>
            <a:lvl1pPr>
              <a:defRPr sz="1050" b="1">
                <a:solidFill>
                  <a:schemeClr val="tx2">
                    <a:lumMod val="10000"/>
                  </a:schemeClr>
                </a:solidFill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s-AR"/>
              <a:t>05 - 08 - 2025</a:t>
            </a:r>
            <a:endParaRPr lang="es-ES"/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E4A0A757-47CC-861B-1F4A-5137F7D13206}"/>
              </a:ext>
            </a:extLst>
          </p:cNvPr>
          <p:cNvSpPr/>
          <p:nvPr/>
        </p:nvSpPr>
        <p:spPr>
          <a:xfrm>
            <a:off x="130276" y="37197"/>
            <a:ext cx="424284" cy="405180"/>
          </a:xfrm>
          <a:prstGeom prst="ellipse">
            <a:avLst/>
          </a:prstGeom>
          <a:solidFill>
            <a:schemeClr val="bg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  <a:endParaRPr lang="es-AR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4A1AE031-9AD1-1946-E235-0311662D285F}"/>
              </a:ext>
            </a:extLst>
          </p:cNvPr>
          <p:cNvSpPr txBox="1">
            <a:spLocks/>
          </p:cNvSpPr>
          <p:nvPr/>
        </p:nvSpPr>
        <p:spPr>
          <a:xfrm>
            <a:off x="685800" y="12985"/>
            <a:ext cx="5731245" cy="4293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200" dirty="0">
                <a:solidFill>
                  <a:schemeClr val="tx2">
                    <a:lumMod val="10000"/>
                  </a:schemeClr>
                </a:solidFill>
              </a:rPr>
              <a:t>Environmental Point of view</a:t>
            </a:r>
            <a:endParaRPr lang="en-CH" sz="3200" b="1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D12AE833-AB2D-4B07-7325-968C632E56AF}"/>
              </a:ext>
            </a:extLst>
          </p:cNvPr>
          <p:cNvSpPr txBox="1"/>
          <p:nvPr/>
        </p:nvSpPr>
        <p:spPr>
          <a:xfrm>
            <a:off x="0" y="6383350"/>
            <a:ext cx="91204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bg1"/>
                </a:solidFill>
              </a:rPr>
              <a:t>Beatrice Mandelli</a:t>
            </a:r>
            <a:r>
              <a:rPr lang="en-GB" sz="1200" dirty="0">
                <a:solidFill>
                  <a:schemeClr val="bg1"/>
                </a:solidFill>
              </a:rPr>
              <a:t>– ‘</a:t>
            </a:r>
            <a:r>
              <a:rPr lang="en-US" sz="1200" i="1" dirty="0">
                <a:solidFill>
                  <a:schemeClr val="bg1"/>
                </a:solidFill>
              </a:rPr>
              <a:t>Exploration of alternatives to greenhouse gases’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GB" sz="1200" dirty="0">
                <a:solidFill>
                  <a:schemeClr val="bg1"/>
                </a:solidFill>
              </a:rPr>
              <a:t>– </a:t>
            </a:r>
            <a:r>
              <a:rPr lang="en-US" sz="1200" dirty="0">
                <a:solidFill>
                  <a:schemeClr val="bg1"/>
                </a:solidFill>
              </a:rPr>
              <a:t>3rd International Conference on</a:t>
            </a:r>
          </a:p>
          <a:p>
            <a:r>
              <a:rPr lang="en-US" sz="1200" dirty="0">
                <a:solidFill>
                  <a:schemeClr val="bg1"/>
                </a:solidFill>
              </a:rPr>
              <a:t>Detector Stability and Aging Phenomena in Gaseous Detectors - </a:t>
            </a:r>
            <a:r>
              <a:rPr lang="en-GB" sz="1200" dirty="0">
                <a:solidFill>
                  <a:schemeClr val="bg1"/>
                </a:solidFill>
              </a:rPr>
              <a:t>09.11.2023</a:t>
            </a:r>
            <a:endParaRPr lang="en-CH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61564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8373B173-BFB6-FF91-42B4-BFBFF49DEB3A}"/>
              </a:ext>
            </a:extLst>
          </p:cNvPr>
          <p:cNvPicPr>
            <a:picLocks/>
          </p:cNvPicPr>
          <p:nvPr/>
        </p:nvPicPr>
        <p:blipFill>
          <a:blip r:embed="rId2"/>
          <a:srcRect l="51335" t="2206" r="1426" b="76112"/>
          <a:stretch>
            <a:fillRect/>
          </a:stretch>
        </p:blipFill>
        <p:spPr>
          <a:xfrm>
            <a:off x="0" y="-21212"/>
            <a:ext cx="3747805" cy="2642156"/>
          </a:xfrm>
          <a:prstGeom prst="rect">
            <a:avLst/>
          </a:prstGeom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8684EE78-7292-25CC-3B12-36427D369B5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1335" t="2206" r="1426" b="76112"/>
          <a:stretch>
            <a:fillRect/>
          </a:stretch>
        </p:blipFill>
        <p:spPr>
          <a:xfrm>
            <a:off x="7223320" y="-21212"/>
            <a:ext cx="4968680" cy="1490869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775BE7DA-9825-4D11-39CB-696386AFF3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127" y="-17032"/>
            <a:ext cx="10518058" cy="6876328"/>
          </a:xfrm>
          <a:prstGeom prst="rect">
            <a:avLst/>
          </a:prstGeom>
        </p:spPr>
      </p:pic>
      <p:sp>
        <p:nvSpPr>
          <p:cNvPr id="10" name="Elipse 9">
            <a:extLst>
              <a:ext uri="{FF2B5EF4-FFF2-40B4-BE49-F238E27FC236}">
                <a16:creationId xmlns:a16="http://schemas.microsoft.com/office/drawing/2014/main" id="{D893BC50-26FE-D4A9-3DC0-8ED45C54C544}"/>
              </a:ext>
            </a:extLst>
          </p:cNvPr>
          <p:cNvSpPr/>
          <p:nvPr/>
        </p:nvSpPr>
        <p:spPr>
          <a:xfrm>
            <a:off x="6466236" y="130889"/>
            <a:ext cx="5244548" cy="1490869"/>
          </a:xfrm>
          <a:prstGeom prst="ellipse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Nitrogen deactivates the </a:t>
            </a:r>
            <a:r>
              <a:rPr lang="en-US" sz="2400" dirty="0" err="1">
                <a:solidFill>
                  <a:schemeClr val="bg1"/>
                </a:solidFill>
              </a:rPr>
              <a:t>Ar</a:t>
            </a:r>
            <a:r>
              <a:rPr lang="en-US" sz="2400" dirty="0">
                <a:solidFill>
                  <a:schemeClr val="bg1"/>
                </a:solidFill>
              </a:rPr>
              <a:t> emission and scintillates on its own</a:t>
            </a:r>
            <a:endParaRPr lang="es-AR" sz="2400" dirty="0">
              <a:solidFill>
                <a:schemeClr val="bg1"/>
              </a:solidFill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A682B2B-6487-8224-248C-986C6D0FD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278974" y="6539058"/>
            <a:ext cx="915211" cy="310299"/>
          </a:xfrm>
        </p:spPr>
        <p:txBody>
          <a:bodyPr vert="horz" lIns="91440" tIns="45720" rIns="91440" bIns="45720" rtlCol="0" anchor="ctr"/>
          <a:lstStyle/>
          <a:p>
            <a:r>
              <a:rPr lang="en-US" b="1" dirty="0">
                <a:solidFill>
                  <a:schemeClr val="tx2">
                    <a:lumMod val="10000"/>
                  </a:schemeClr>
                </a:solidFill>
              </a:rPr>
              <a:t>Barco, G.  </a:t>
            </a:r>
          </a:p>
        </p:txBody>
      </p:sp>
      <p:sp>
        <p:nvSpPr>
          <p:cNvPr id="12" name="Marcador de fecha 3">
            <a:extLst>
              <a:ext uri="{FF2B5EF4-FFF2-40B4-BE49-F238E27FC236}">
                <a16:creationId xmlns:a16="http://schemas.microsoft.com/office/drawing/2014/main" id="{D2AA494B-17E7-58DE-378E-8F02E75E0ACB}"/>
              </a:ext>
            </a:extLst>
          </p:cNvPr>
          <p:cNvSpPr txBox="1">
            <a:spLocks/>
          </p:cNvSpPr>
          <p:nvPr/>
        </p:nvSpPr>
        <p:spPr>
          <a:xfrm>
            <a:off x="9281160" y="6514087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es-es"/>
            </a:defPPr>
            <a:lvl1pPr>
              <a:defRPr sz="1050" b="1">
                <a:solidFill>
                  <a:schemeClr val="tx2">
                    <a:lumMod val="10000"/>
                  </a:schemeClr>
                </a:solidFill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s-AR"/>
              <a:t>05 - 08 - 2025</a:t>
            </a:r>
            <a:endParaRPr lang="es-ES"/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E7B70B55-8A11-6210-36B1-6D764AA79089}"/>
              </a:ext>
            </a:extLst>
          </p:cNvPr>
          <p:cNvSpPr/>
          <p:nvPr/>
        </p:nvSpPr>
        <p:spPr>
          <a:xfrm>
            <a:off x="89452" y="130889"/>
            <a:ext cx="424284" cy="405180"/>
          </a:xfrm>
          <a:prstGeom prst="ellipse">
            <a:avLst/>
          </a:prstGeom>
          <a:solidFill>
            <a:schemeClr val="bg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20175051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4C359A9-A5B4-1534-E6D0-34501503EC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330C34B8-9646-3D08-26CF-75DE7556EA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264" y="1540112"/>
            <a:ext cx="6725589" cy="4686954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BF591B3-F161-96A7-BC19-01C4AF396A20}"/>
              </a:ext>
            </a:extLst>
          </p:cNvPr>
          <p:cNvSpPr txBox="1">
            <a:spLocks/>
          </p:cNvSpPr>
          <p:nvPr/>
        </p:nvSpPr>
        <p:spPr>
          <a:xfrm>
            <a:off x="1541128" y="6297719"/>
            <a:ext cx="4483509" cy="4293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chemeClr val="tx2">
                    <a:lumMod val="10000"/>
                  </a:schemeClr>
                </a:solidFill>
              </a:rPr>
              <a:t>F. Sauli – CERN Yellow paper - 1977</a:t>
            </a:r>
            <a:endParaRPr lang="en-CH" sz="2000" b="1" dirty="0">
              <a:solidFill>
                <a:schemeClr val="tx2">
                  <a:lumMod val="10000"/>
                </a:schemeClr>
              </a:solidFill>
            </a:endParaRP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10EB745F-65B3-7D89-6066-2792F699C4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76853" y="686286"/>
            <a:ext cx="5025695" cy="5009535"/>
          </a:xfrm>
          <a:prstGeom prst="rect">
            <a:avLst/>
          </a:prstGeom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B6D20347-E7FE-53BD-B689-E21ABB9B8F9B}"/>
              </a:ext>
            </a:extLst>
          </p:cNvPr>
          <p:cNvSpPr txBox="1"/>
          <p:nvPr/>
        </p:nvSpPr>
        <p:spPr>
          <a:xfrm>
            <a:off x="7215210" y="5758618"/>
            <a:ext cx="4748980" cy="5909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 rtl="0">
              <a:defRPr lang="es-es"/>
            </a:defPPr>
            <a:lvl1pPr indent="0" defTabSz="9144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>
                <a:solidFill>
                  <a:schemeClr val="tx2">
                    <a:lumMod val="10000"/>
                  </a:schemeClr>
                </a:solidFill>
              </a:defRPr>
            </a:lvl1pPr>
            <a:lvl2pPr marL="6858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2pPr>
            <a:lvl3pPr marL="11430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3pPr>
            <a:lvl4pPr marL="16002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/>
            </a:lvl4pPr>
            <a:lvl5pPr marL="20574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/>
            </a:lvl5pPr>
            <a:lvl6pPr marL="25146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/>
            </a:lvl6pPr>
            <a:lvl7pPr marL="29718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/>
            </a:lvl7pPr>
            <a:lvl8pPr marL="34290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/>
            </a:lvl8pPr>
            <a:lvl9pPr marL="38862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/>
            </a:lvl9pPr>
          </a:lstStyle>
          <a:p>
            <a:pPr algn="ctr"/>
            <a:r>
              <a:rPr lang="en-US" dirty="0"/>
              <a:t>T. Zhao, A study of gas mixtures for ATLAS MDT, Atlas internal note, 1995</a:t>
            </a:r>
            <a:endParaRPr lang="es-AR" dirty="0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4E3D0D2B-59F4-0AF2-A440-CD61CDE27220}"/>
              </a:ext>
            </a:extLst>
          </p:cNvPr>
          <p:cNvSpPr txBox="1">
            <a:spLocks/>
          </p:cNvSpPr>
          <p:nvPr/>
        </p:nvSpPr>
        <p:spPr>
          <a:xfrm>
            <a:off x="1541128" y="1399766"/>
            <a:ext cx="4483509" cy="4293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chemeClr val="tx2">
                    <a:lumMod val="10000"/>
                  </a:schemeClr>
                </a:solidFill>
              </a:rPr>
              <a:t>Drift Velocity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09781A3-9C81-B027-9B51-17C15B096F72}"/>
              </a:ext>
            </a:extLst>
          </p:cNvPr>
          <p:cNvSpPr txBox="1">
            <a:spLocks/>
          </p:cNvSpPr>
          <p:nvPr/>
        </p:nvSpPr>
        <p:spPr>
          <a:xfrm>
            <a:off x="8169966" y="419522"/>
            <a:ext cx="2568895" cy="40793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chemeClr val="tx2">
                    <a:lumMod val="10000"/>
                  </a:schemeClr>
                </a:solidFill>
              </a:rPr>
              <a:t>Avalanche size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111C0341-3DBB-3633-FDAA-8A637B456BE1}"/>
              </a:ext>
            </a:extLst>
          </p:cNvPr>
          <p:cNvSpPr txBox="1">
            <a:spLocks/>
          </p:cNvSpPr>
          <p:nvPr/>
        </p:nvSpPr>
        <p:spPr>
          <a:xfrm>
            <a:off x="0" y="6547701"/>
            <a:ext cx="8168958" cy="3140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es-es"/>
            </a:defPPr>
            <a:lvl1pPr marL="0" algn="l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>
                <a:solidFill>
                  <a:schemeClr val="tx2">
                    <a:lumMod val="10000"/>
                  </a:schemeClr>
                </a:solidFill>
              </a:rPr>
              <a:t>Barco, G.  </a:t>
            </a:r>
            <a:endParaRPr lang="en-US" b="1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17" name="Elipse 16">
            <a:extLst>
              <a:ext uri="{FF2B5EF4-FFF2-40B4-BE49-F238E27FC236}">
                <a16:creationId xmlns:a16="http://schemas.microsoft.com/office/drawing/2014/main" id="{B8253D08-B144-E48F-A259-1DB42A5D190A}"/>
              </a:ext>
            </a:extLst>
          </p:cNvPr>
          <p:cNvSpPr/>
          <p:nvPr/>
        </p:nvSpPr>
        <p:spPr>
          <a:xfrm>
            <a:off x="89452" y="130889"/>
            <a:ext cx="424284" cy="405180"/>
          </a:xfrm>
          <a:prstGeom prst="ellipse">
            <a:avLst/>
          </a:prstGeom>
          <a:solidFill>
            <a:schemeClr val="bg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</a:t>
            </a:r>
            <a:endParaRPr lang="es-AR" dirty="0"/>
          </a:p>
        </p:txBody>
      </p:sp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A446FE72-0EE7-2EAB-8C70-9744EC0022A2}"/>
              </a:ext>
            </a:extLst>
          </p:cNvPr>
          <p:cNvSpPr/>
          <p:nvPr/>
        </p:nvSpPr>
        <p:spPr>
          <a:xfrm>
            <a:off x="870314" y="89610"/>
            <a:ext cx="4483509" cy="1060174"/>
          </a:xfrm>
          <a:prstGeom prst="roundRect">
            <a:avLst/>
          </a:prstGeom>
          <a:solidFill>
            <a:schemeClr val="tx2">
              <a:lumMod val="9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>
                <a:solidFill>
                  <a:schemeClr val="bg1"/>
                </a:solidFill>
              </a:rPr>
              <a:t>Previous studies of electrical properties of N2 mixtures</a:t>
            </a:r>
            <a:endParaRPr lang="en-CH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31463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722ABA-03EE-2A88-1D9E-EF1212FA3B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2083122-A003-11F6-02B1-467D806259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s-AR" noProof="0"/>
              <a:t>05 - 08 - 2025</a:t>
            </a:r>
            <a:endParaRPr lang="es-ES" noProof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C9EA489-63CB-7393-FE45-49E82A176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/>
              <a:t>Barco, G.</a:t>
            </a: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5ACDA3C3-55CB-04C5-492D-A6805269F413}"/>
              </a:ext>
            </a:extLst>
          </p:cNvPr>
          <p:cNvSpPr txBox="1">
            <a:spLocks/>
          </p:cNvSpPr>
          <p:nvPr/>
        </p:nvSpPr>
        <p:spPr>
          <a:xfrm>
            <a:off x="2595716" y="2162367"/>
            <a:ext cx="7000567" cy="25332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5400" cap="none" dirty="0">
                <a:latin typeface="Georgia Pro Cond Semibold" panose="020F0502020204030204" pitchFamily="18" charset="0"/>
                <a:cs typeface="AngsanaUPC" panose="020B0502040204020203" pitchFamily="18" charset="-34"/>
              </a:rPr>
              <a:t>Set-up 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DB081784-B73B-15BE-A075-3EC60EF263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D22F896-40B5-4ADD-8801-0D06FADFA095}" type="slidenum">
              <a:rPr lang="es-ES" noProof="0" smtClean="0"/>
              <a:t>7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5204183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F47B7897-E12E-6015-8105-321820ADE8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ángulo 7">
            <a:extLst>
              <a:ext uri="{FF2B5EF4-FFF2-40B4-BE49-F238E27FC236}">
                <a16:creationId xmlns:a16="http://schemas.microsoft.com/office/drawing/2014/main" id="{1EE048E4-5600-E431-B614-2DC7B11437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1A373294-B5DB-C618-E7A8-D921153675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06393" cy="6858000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  <a:ln>
            <a:noFill/>
          </a:ln>
          <a:effectLst>
            <a:outerShdw blurRad="635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BCC94F91-7202-3C81-E2B9-1D480A1BB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34"/>
          <a:stretch/>
        </p:blipFill>
        <p:spPr>
          <a:xfrm rot="5400000" flipH="1" flipV="1">
            <a:off x="-1265719" y="2187575"/>
            <a:ext cx="6857999" cy="2482850"/>
          </a:xfrm>
          <a:prstGeom prst="rect">
            <a:avLst/>
          </a:prstGeom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BE66E246-B173-0A74-502E-824ED7AE1F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579"/>
          <a:stretch>
            <a:fillRect/>
          </a:stretch>
        </p:blipFill>
        <p:spPr bwMode="auto">
          <a:xfrm>
            <a:off x="5144344" y="1021702"/>
            <a:ext cx="7048500" cy="21161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Imagen 24">
            <a:extLst>
              <a:ext uri="{FF2B5EF4-FFF2-40B4-BE49-F238E27FC236}">
                <a16:creationId xmlns:a16="http://schemas.microsoft.com/office/drawing/2014/main" id="{B16CB17B-B808-CEA0-B3D0-C9FF2CFE5D6A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8533" t="23437" r="6581" b="17739"/>
          <a:stretch>
            <a:fillRect/>
          </a:stretch>
        </p:blipFill>
        <p:spPr>
          <a:xfrm rot="5400000">
            <a:off x="6881064" y="3546129"/>
            <a:ext cx="3287002" cy="3037044"/>
          </a:xfrm>
          <a:prstGeom prst="rect">
            <a:avLst/>
          </a:prstGeom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5D5391C3-7FD2-4E7E-74ED-1D1F82257C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1435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lecha: a la derecha 2">
            <a:extLst>
              <a:ext uri="{FF2B5EF4-FFF2-40B4-BE49-F238E27FC236}">
                <a16:creationId xmlns:a16="http://schemas.microsoft.com/office/drawing/2014/main" id="{285DA9EB-5169-98EA-CD84-CD7F62938123}"/>
              </a:ext>
            </a:extLst>
          </p:cNvPr>
          <p:cNvSpPr/>
          <p:nvPr/>
        </p:nvSpPr>
        <p:spPr>
          <a:xfrm>
            <a:off x="5618518" y="4354156"/>
            <a:ext cx="1286799" cy="1445342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X-rays</a:t>
            </a:r>
            <a:endParaRPr lang="es-AR" dirty="0">
              <a:solidFill>
                <a:schemeClr val="tx1"/>
              </a:solidFill>
            </a:endParaRPr>
          </a:p>
        </p:txBody>
      </p:sp>
      <p:sp>
        <p:nvSpPr>
          <p:cNvPr id="7" name="Flecha: a la derecha 6">
            <a:extLst>
              <a:ext uri="{FF2B5EF4-FFF2-40B4-BE49-F238E27FC236}">
                <a16:creationId xmlns:a16="http://schemas.microsoft.com/office/drawing/2014/main" id="{01645613-838B-CE4F-4E1D-AC527C195490}"/>
              </a:ext>
            </a:extLst>
          </p:cNvPr>
          <p:cNvSpPr/>
          <p:nvPr/>
        </p:nvSpPr>
        <p:spPr>
          <a:xfrm>
            <a:off x="10143813" y="4776507"/>
            <a:ext cx="1740685" cy="57628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Fiber</a:t>
            </a:r>
            <a:endParaRPr lang="es-AR" dirty="0">
              <a:solidFill>
                <a:schemeClr val="tx1"/>
              </a:solidFill>
            </a:endParaRPr>
          </a:p>
        </p:txBody>
      </p:sp>
      <p:sp>
        <p:nvSpPr>
          <p:cNvPr id="24" name="Footer Placeholder 4">
            <a:extLst>
              <a:ext uri="{FF2B5EF4-FFF2-40B4-BE49-F238E27FC236}">
                <a16:creationId xmlns:a16="http://schemas.microsoft.com/office/drawing/2014/main" id="{5D26EB09-F269-3AF3-7ABA-959B69FF18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flipH="1">
            <a:off x="10294965" y="6514087"/>
            <a:ext cx="975179" cy="347870"/>
          </a:xfrm>
        </p:spPr>
        <p:txBody>
          <a:bodyPr vert="horz" lIns="91440" tIns="45720" rIns="91440" bIns="45720" rtlCol="0" anchor="ctr"/>
          <a:lstStyle/>
          <a:p>
            <a:r>
              <a:rPr lang="en-US" b="1" dirty="0">
                <a:solidFill>
                  <a:schemeClr val="tx2">
                    <a:lumMod val="10000"/>
                  </a:schemeClr>
                </a:solidFill>
              </a:rPr>
              <a:t>Barco, G.  </a:t>
            </a:r>
          </a:p>
        </p:txBody>
      </p:sp>
      <p:sp>
        <p:nvSpPr>
          <p:cNvPr id="26" name="Marcador de fecha 3">
            <a:extLst>
              <a:ext uri="{FF2B5EF4-FFF2-40B4-BE49-F238E27FC236}">
                <a16:creationId xmlns:a16="http://schemas.microsoft.com/office/drawing/2014/main" id="{AD231514-B9E7-40FA-2793-C14BEF6BC568}"/>
              </a:ext>
            </a:extLst>
          </p:cNvPr>
          <p:cNvSpPr txBox="1">
            <a:spLocks/>
          </p:cNvSpPr>
          <p:nvPr/>
        </p:nvSpPr>
        <p:spPr>
          <a:xfrm>
            <a:off x="9281160" y="6514087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es-es"/>
            </a:defPPr>
            <a:lvl1pPr>
              <a:defRPr sz="1050" b="1">
                <a:solidFill>
                  <a:schemeClr val="tx2">
                    <a:lumMod val="10000"/>
                  </a:schemeClr>
                </a:solidFill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s-AR"/>
              <a:t>05 - 08 - 2025</a:t>
            </a:r>
            <a:endParaRPr lang="es-ES"/>
          </a:p>
        </p:txBody>
      </p:sp>
      <p:sp>
        <p:nvSpPr>
          <p:cNvPr id="27" name="Elipse 26">
            <a:extLst>
              <a:ext uri="{FF2B5EF4-FFF2-40B4-BE49-F238E27FC236}">
                <a16:creationId xmlns:a16="http://schemas.microsoft.com/office/drawing/2014/main" id="{B1075900-1084-0117-19F9-B11FB16F9D30}"/>
              </a:ext>
            </a:extLst>
          </p:cNvPr>
          <p:cNvSpPr/>
          <p:nvPr/>
        </p:nvSpPr>
        <p:spPr>
          <a:xfrm>
            <a:off x="89452" y="130889"/>
            <a:ext cx="424284" cy="405180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8</a:t>
            </a:r>
            <a:endParaRPr lang="es-AR" dirty="0"/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8764699D-D8EF-BD78-B357-EBCCCD987162}"/>
              </a:ext>
            </a:extLst>
          </p:cNvPr>
          <p:cNvSpPr/>
          <p:nvPr/>
        </p:nvSpPr>
        <p:spPr>
          <a:xfrm>
            <a:off x="5463043" y="130889"/>
            <a:ext cx="3498574" cy="584728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RGA = Residual Gas Analyzer</a:t>
            </a:r>
            <a:endParaRPr lang="es-AR" dirty="0">
              <a:solidFill>
                <a:schemeClr val="tx1"/>
              </a:solidFill>
            </a:endParaRPr>
          </a:p>
        </p:txBody>
      </p:sp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194CA61D-082F-69F1-9B75-1782D8010BA1}"/>
              </a:ext>
            </a:extLst>
          </p:cNvPr>
          <p:cNvCxnSpPr>
            <a:cxnSpLocks/>
          </p:cNvCxnSpPr>
          <p:nvPr/>
        </p:nvCxnSpPr>
        <p:spPr>
          <a:xfrm flipH="1">
            <a:off x="4313583" y="455802"/>
            <a:ext cx="919369" cy="508294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58287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D6C6F863-66BD-883E-FF59-F4BA677836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ángulo 7">
            <a:extLst>
              <a:ext uri="{FF2B5EF4-FFF2-40B4-BE49-F238E27FC236}">
                <a16:creationId xmlns:a16="http://schemas.microsoft.com/office/drawing/2014/main" id="{839FA663-2C70-314D-E78C-9F18835E5F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DCA1FCD2-51AE-0CC1-05E3-D07593356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06393" cy="6858000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  <a:ln>
            <a:noFill/>
          </a:ln>
          <a:effectLst>
            <a:outerShdw blurRad="635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567081F9-C9B8-4D7E-3D59-701DDC98B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34"/>
          <a:stretch/>
        </p:blipFill>
        <p:spPr>
          <a:xfrm rot="5400000" flipH="1" flipV="1">
            <a:off x="-1265719" y="2187575"/>
            <a:ext cx="6857999" cy="2482850"/>
          </a:xfrm>
          <a:prstGeom prst="rect">
            <a:avLst/>
          </a:prstGeom>
        </p:spPr>
      </p:pic>
      <p:sp>
        <p:nvSpPr>
          <p:cNvPr id="13" name="Marcador de número de diapositiva 12">
            <a:extLst>
              <a:ext uri="{FF2B5EF4-FFF2-40B4-BE49-F238E27FC236}">
                <a16:creationId xmlns:a16="http://schemas.microsoft.com/office/drawing/2014/main" id="{F644A1C1-ACF7-B64E-088D-7B24D1DD5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48524" y="70533"/>
            <a:ext cx="471949" cy="365125"/>
          </a:xfrm>
        </p:spPr>
        <p:txBody>
          <a:bodyPr/>
          <a:lstStyle/>
          <a:p>
            <a:pPr algn="ctr" rtl="0"/>
            <a:fld id="{6D22F896-40B5-4ADD-8801-0D06FADFA095}" type="slidenum">
              <a:rPr lang="es-ES" noProof="0" smtClean="0"/>
              <a:pPr algn="ctr" rtl="0"/>
              <a:t>9</a:t>
            </a:fld>
            <a:endParaRPr lang="es-ES" noProof="0"/>
          </a:p>
        </p:txBody>
      </p:sp>
      <p:sp>
        <p:nvSpPr>
          <p:cNvPr id="15" name="Marcador de pie de página 4">
            <a:extLst>
              <a:ext uri="{FF2B5EF4-FFF2-40B4-BE49-F238E27FC236}">
                <a16:creationId xmlns:a16="http://schemas.microsoft.com/office/drawing/2014/main" id="{1237094C-11E8-0F1F-939E-526532AE09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53776" y="6422342"/>
            <a:ext cx="1022555" cy="365125"/>
          </a:xfrm>
        </p:spPr>
        <p:txBody>
          <a:bodyPr/>
          <a:lstStyle/>
          <a:p>
            <a:pPr rtl="0"/>
            <a:r>
              <a:rPr lang="es-ES" noProof="0" dirty="0"/>
              <a:t>Barco, G.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E25AFD8-A74C-7B06-BD42-3332030E3B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4674" y="0"/>
            <a:ext cx="5143500" cy="6858000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575DFBDA-E3E3-719B-9CF5-5F22DC76E4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03337" y="0"/>
            <a:ext cx="5143500" cy="6858000"/>
          </a:xfrm>
          <a:prstGeom prst="rect">
            <a:avLst/>
          </a:prstGeom>
        </p:spPr>
      </p:pic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F443C0B5-171E-29E9-C044-402930A41258}"/>
              </a:ext>
            </a:extLst>
          </p:cNvPr>
          <p:cNvSpPr txBox="1">
            <a:spLocks/>
          </p:cNvSpPr>
          <p:nvPr/>
        </p:nvSpPr>
        <p:spPr>
          <a:xfrm>
            <a:off x="0" y="6547701"/>
            <a:ext cx="8168958" cy="3140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es-es"/>
            </a:defPPr>
            <a:lvl1pPr marL="0" algn="l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>
                <a:solidFill>
                  <a:schemeClr val="tx2">
                    <a:lumMod val="10000"/>
                  </a:schemeClr>
                </a:solidFill>
              </a:rPr>
              <a:t>Barco, G.  </a:t>
            </a:r>
            <a:endParaRPr lang="en-US" b="1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3" name="Marcador de fecha 3">
            <a:extLst>
              <a:ext uri="{FF2B5EF4-FFF2-40B4-BE49-F238E27FC236}">
                <a16:creationId xmlns:a16="http://schemas.microsoft.com/office/drawing/2014/main" id="{573F3093-6F04-228E-2E44-6CBDA50C1E68}"/>
              </a:ext>
            </a:extLst>
          </p:cNvPr>
          <p:cNvSpPr txBox="1">
            <a:spLocks/>
          </p:cNvSpPr>
          <p:nvPr/>
        </p:nvSpPr>
        <p:spPr>
          <a:xfrm>
            <a:off x="9281160" y="6514087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es-es"/>
            </a:defPPr>
            <a:lvl1pPr>
              <a:defRPr sz="1050" b="1">
                <a:solidFill>
                  <a:schemeClr val="tx2">
                    <a:lumMod val="10000"/>
                  </a:schemeClr>
                </a:solidFill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s-AR"/>
              <a:t>05 - 08 - 2025</a:t>
            </a:r>
            <a:endParaRPr lang="es-ES"/>
          </a:p>
        </p:txBody>
      </p:sp>
      <p:sp>
        <p:nvSpPr>
          <p:cNvPr id="4" name="Elipse 3">
            <a:extLst>
              <a:ext uri="{FF2B5EF4-FFF2-40B4-BE49-F238E27FC236}">
                <a16:creationId xmlns:a16="http://schemas.microsoft.com/office/drawing/2014/main" id="{A852AC37-86AE-C238-86B9-C2DD6A16207A}"/>
              </a:ext>
            </a:extLst>
          </p:cNvPr>
          <p:cNvSpPr/>
          <p:nvPr/>
        </p:nvSpPr>
        <p:spPr>
          <a:xfrm>
            <a:off x="89451" y="130888"/>
            <a:ext cx="653695" cy="478711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9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39815365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Estela de condensación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65000"/>
            <a:lumOff val="35000"/>
          </a:schemeClr>
        </a:solidFill>
      </a:spPr>
      <a:bodyPr rtlCol="0" anchor="ctr"/>
      <a:lstStyle>
        <a:defPPr algn="ctr">
          <a:defRPr dirty="0" smtClean="0"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36807020_TF67670762.potx" id="{B7FC8CE9-52FA-4AB8-962B-775F580AC377}" vid="{87A6727B-63DF-420F-B5A5-9E7CDBD0D2A3}"/>
    </a:ext>
  </a:extLst>
</a:theme>
</file>

<file path=ppt/theme/theme2.xml><?xml version="1.0" encoding="utf-8"?>
<a:theme xmlns:a="http://schemas.openxmlformats.org/drawingml/2006/main" name="Tema de la oficin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B96CC85-5758-41C0-8EFD-737AFB69121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710EE66-8707-456F-8F2E-091D581CB030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10BEB954-4024-4CCF-A9D6-4C00FDC028D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Diseño Estela de vapor</Template>
  <TotalTime>1354</TotalTime>
  <Words>1022</Words>
  <Application>Microsoft Office PowerPoint</Application>
  <PresentationFormat>Panorámica</PresentationFormat>
  <Paragraphs>227</Paragraphs>
  <Slides>34</Slides>
  <Notes>23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34</vt:i4>
      </vt:variant>
    </vt:vector>
  </HeadingPairs>
  <TitlesOfParts>
    <vt:vector size="43" baseType="lpstr">
      <vt:lpstr>ADLaM Display</vt:lpstr>
      <vt:lpstr>Aptos SemiBold</vt:lpstr>
      <vt:lpstr>Arial</vt:lpstr>
      <vt:lpstr>Calibri</vt:lpstr>
      <vt:lpstr>Century Gothic</vt:lpstr>
      <vt:lpstr>Franklin Gothic Book</vt:lpstr>
      <vt:lpstr>Georgia Pro Cond Semibold</vt:lpstr>
      <vt:lpstr>Wingdings</vt:lpstr>
      <vt:lpstr>Estela de condensación</vt:lpstr>
      <vt:lpstr>Characterization of Ar/N2 gaseous mixtures for MPGD-based detectors. 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Conclusions</vt:lpstr>
      <vt:lpstr>Outlook</vt:lpstr>
      <vt:lpstr>Thank you!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Genaro Barco</dc:creator>
  <cp:lastModifiedBy>Genaro Barco</cp:lastModifiedBy>
  <cp:revision>7</cp:revision>
  <dcterms:created xsi:type="dcterms:W3CDTF">2025-08-03T11:35:29Z</dcterms:created>
  <dcterms:modified xsi:type="dcterms:W3CDTF">2025-08-04T19:30:56Z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